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517" r:id="rId2"/>
    <p:sldId id="520" r:id="rId3"/>
    <p:sldId id="590" r:id="rId4"/>
    <p:sldId id="591" r:id="rId5"/>
    <p:sldId id="593" r:id="rId6"/>
    <p:sldId id="567" r:id="rId7"/>
    <p:sldId id="581" r:id="rId8"/>
    <p:sldId id="582" r:id="rId9"/>
    <p:sldId id="583" r:id="rId10"/>
    <p:sldId id="584" r:id="rId11"/>
    <p:sldId id="587" r:id="rId12"/>
    <p:sldId id="588" r:id="rId13"/>
    <p:sldId id="568" r:id="rId14"/>
    <p:sldId id="585" r:id="rId15"/>
    <p:sldId id="586" r:id="rId16"/>
    <p:sldId id="569" r:id="rId17"/>
    <p:sldId id="594" r:id="rId18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C167"/>
    <a:srgbClr val="FFFFFF"/>
    <a:srgbClr val="3A3379"/>
    <a:srgbClr val="7B68AB"/>
    <a:srgbClr val="7CB953"/>
    <a:srgbClr val="002060"/>
    <a:srgbClr val="4472C4"/>
    <a:srgbClr val="7030A0"/>
    <a:srgbClr val="FF66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13" autoAdjust="0"/>
    <p:restoredTop sz="94131" autoAdjust="0"/>
  </p:normalViewPr>
  <p:slideViewPr>
    <p:cSldViewPr snapToGrid="0" snapToObjects="1">
      <p:cViewPr varScale="1">
        <p:scale>
          <a:sx n="108" d="100"/>
          <a:sy n="108" d="100"/>
        </p:scale>
        <p:origin x="21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61455C7-25AE-4B69-81F9-7CEE8E686426}" type="datetimeFigureOut">
              <a:rPr lang="ru-RU"/>
              <a:pPr>
                <a:defRPr/>
              </a:pPr>
              <a:t>04.06.2025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C03FE57-AD52-43D1-9433-F9E7AA7923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23748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10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411C507-4CC3-48D5-A13C-790DDBF350AF}" type="slidenum">
              <a:rPr lang="ru-RU" altLang="ru-RU"/>
              <a:pPr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450FB-62D0-187C-5319-8F7812B9D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>
            <a:extLst>
              <a:ext uri="{FF2B5EF4-FFF2-40B4-BE49-F238E27FC236}">
                <a16:creationId xmlns:a16="http://schemas.microsoft.com/office/drawing/2014/main" id="{280F48EC-0BCB-9E4C-9CCF-AEDF8BCAF8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>
            <a:extLst>
              <a:ext uri="{FF2B5EF4-FFF2-40B4-BE49-F238E27FC236}">
                <a16:creationId xmlns:a16="http://schemas.microsoft.com/office/drawing/2014/main" id="{DC60E55D-6A4F-77A8-6D27-BC32727BEF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6148" name="Номер слайда 3">
            <a:extLst>
              <a:ext uri="{FF2B5EF4-FFF2-40B4-BE49-F238E27FC236}">
                <a16:creationId xmlns:a16="http://schemas.microsoft.com/office/drawing/2014/main" id="{8E7022DF-FA5B-F9AC-E38A-A84FA4FF0F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0C545AA-77C1-41C2-A986-8E80911F4C8C}" type="slidenum">
              <a:rPr lang="ru-RU" altLang="ru-RU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6832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71C87-40DF-2CCB-FE91-0BFAC1C00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>
            <a:extLst>
              <a:ext uri="{FF2B5EF4-FFF2-40B4-BE49-F238E27FC236}">
                <a16:creationId xmlns:a16="http://schemas.microsoft.com/office/drawing/2014/main" id="{B52C5CCA-DEDB-EE2D-9ADE-CFBC881A96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>
            <a:extLst>
              <a:ext uri="{FF2B5EF4-FFF2-40B4-BE49-F238E27FC236}">
                <a16:creationId xmlns:a16="http://schemas.microsoft.com/office/drawing/2014/main" id="{CD8EF5B0-F3B6-9C70-BC2E-14B014A03C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6148" name="Номер слайда 3">
            <a:extLst>
              <a:ext uri="{FF2B5EF4-FFF2-40B4-BE49-F238E27FC236}">
                <a16:creationId xmlns:a16="http://schemas.microsoft.com/office/drawing/2014/main" id="{196DBC0E-9E70-2A32-2D92-D48AF97B54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0C545AA-77C1-41C2-A986-8E80911F4C8C}" type="slidenum">
              <a:rPr lang="ru-RU" altLang="ru-RU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7709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71C87-40DF-2CCB-FE91-0BFAC1C00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>
            <a:extLst>
              <a:ext uri="{FF2B5EF4-FFF2-40B4-BE49-F238E27FC236}">
                <a16:creationId xmlns:a16="http://schemas.microsoft.com/office/drawing/2014/main" id="{B52C5CCA-DEDB-EE2D-9ADE-CFBC881A96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>
            <a:extLst>
              <a:ext uri="{FF2B5EF4-FFF2-40B4-BE49-F238E27FC236}">
                <a16:creationId xmlns:a16="http://schemas.microsoft.com/office/drawing/2014/main" id="{CD8EF5B0-F3B6-9C70-BC2E-14B014A03C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6148" name="Номер слайда 3">
            <a:extLst>
              <a:ext uri="{FF2B5EF4-FFF2-40B4-BE49-F238E27FC236}">
                <a16:creationId xmlns:a16="http://schemas.microsoft.com/office/drawing/2014/main" id="{196DBC0E-9E70-2A32-2D92-D48AF97B54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0C545AA-77C1-41C2-A986-8E80911F4C8C}" type="slidenum">
              <a:rPr lang="ru-RU" altLang="ru-RU"/>
              <a:pPr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7709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71C87-40DF-2CCB-FE91-0BFAC1C00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>
            <a:extLst>
              <a:ext uri="{FF2B5EF4-FFF2-40B4-BE49-F238E27FC236}">
                <a16:creationId xmlns:a16="http://schemas.microsoft.com/office/drawing/2014/main" id="{B52C5CCA-DEDB-EE2D-9ADE-CFBC881A96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>
            <a:extLst>
              <a:ext uri="{FF2B5EF4-FFF2-40B4-BE49-F238E27FC236}">
                <a16:creationId xmlns:a16="http://schemas.microsoft.com/office/drawing/2014/main" id="{CD8EF5B0-F3B6-9C70-BC2E-14B014A03C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6148" name="Номер слайда 3">
            <a:extLst>
              <a:ext uri="{FF2B5EF4-FFF2-40B4-BE49-F238E27FC236}">
                <a16:creationId xmlns:a16="http://schemas.microsoft.com/office/drawing/2014/main" id="{196DBC0E-9E70-2A32-2D92-D48AF97B54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0C545AA-77C1-41C2-A986-8E80911F4C8C}" type="slidenum">
              <a:rPr lang="ru-RU" altLang="ru-RU"/>
              <a:pPr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77090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71C87-40DF-2CCB-FE91-0BFAC1C00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>
            <a:extLst>
              <a:ext uri="{FF2B5EF4-FFF2-40B4-BE49-F238E27FC236}">
                <a16:creationId xmlns:a16="http://schemas.microsoft.com/office/drawing/2014/main" id="{B52C5CCA-DEDB-EE2D-9ADE-CFBC881A96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>
            <a:extLst>
              <a:ext uri="{FF2B5EF4-FFF2-40B4-BE49-F238E27FC236}">
                <a16:creationId xmlns:a16="http://schemas.microsoft.com/office/drawing/2014/main" id="{CD8EF5B0-F3B6-9C70-BC2E-14B014A03C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6148" name="Номер слайда 3">
            <a:extLst>
              <a:ext uri="{FF2B5EF4-FFF2-40B4-BE49-F238E27FC236}">
                <a16:creationId xmlns:a16="http://schemas.microsoft.com/office/drawing/2014/main" id="{196DBC0E-9E70-2A32-2D92-D48AF97B54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0C545AA-77C1-41C2-A986-8E80911F4C8C}" type="slidenum">
              <a:rPr lang="ru-RU" altLang="ru-RU"/>
              <a:pPr/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77090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71C87-40DF-2CCB-FE91-0BFAC1C00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>
            <a:extLst>
              <a:ext uri="{FF2B5EF4-FFF2-40B4-BE49-F238E27FC236}">
                <a16:creationId xmlns:a16="http://schemas.microsoft.com/office/drawing/2014/main" id="{B52C5CCA-DEDB-EE2D-9ADE-CFBC881A96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>
            <a:extLst>
              <a:ext uri="{FF2B5EF4-FFF2-40B4-BE49-F238E27FC236}">
                <a16:creationId xmlns:a16="http://schemas.microsoft.com/office/drawing/2014/main" id="{CD8EF5B0-F3B6-9C70-BC2E-14B014A03C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6148" name="Номер слайда 3">
            <a:extLst>
              <a:ext uri="{FF2B5EF4-FFF2-40B4-BE49-F238E27FC236}">
                <a16:creationId xmlns:a16="http://schemas.microsoft.com/office/drawing/2014/main" id="{196DBC0E-9E70-2A32-2D92-D48AF97B54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0C545AA-77C1-41C2-A986-8E80911F4C8C}" type="slidenum">
              <a:rPr lang="ru-RU" altLang="ru-RU"/>
              <a:pPr/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77090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8E196F-86CC-EB72-3013-7CC35A548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>
            <a:extLst>
              <a:ext uri="{FF2B5EF4-FFF2-40B4-BE49-F238E27FC236}">
                <a16:creationId xmlns:a16="http://schemas.microsoft.com/office/drawing/2014/main" id="{D763ED5B-3068-5F83-29D6-8D77445B35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>
            <a:extLst>
              <a:ext uri="{FF2B5EF4-FFF2-40B4-BE49-F238E27FC236}">
                <a16:creationId xmlns:a16="http://schemas.microsoft.com/office/drawing/2014/main" id="{3FDFF013-4CDD-2025-58EF-C9F61EC1D1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6148" name="Номер слайда 3">
            <a:extLst>
              <a:ext uri="{FF2B5EF4-FFF2-40B4-BE49-F238E27FC236}">
                <a16:creationId xmlns:a16="http://schemas.microsoft.com/office/drawing/2014/main" id="{9DA26B93-FBFE-D0CA-23DD-E5D75086C0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0C545AA-77C1-41C2-A986-8E80911F4C8C}" type="slidenum">
              <a:rPr lang="ru-RU" altLang="ru-RU"/>
              <a:pPr/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81887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F84E18-A33B-12DC-DAE9-8A967D998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>
            <a:extLst>
              <a:ext uri="{FF2B5EF4-FFF2-40B4-BE49-F238E27FC236}">
                <a16:creationId xmlns:a16="http://schemas.microsoft.com/office/drawing/2014/main" id="{869636E0-E0F8-0238-C6BA-C054B73D7F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>
            <a:extLst>
              <a:ext uri="{FF2B5EF4-FFF2-40B4-BE49-F238E27FC236}">
                <a16:creationId xmlns:a16="http://schemas.microsoft.com/office/drawing/2014/main" id="{F9A1CF6D-B5CB-FC91-0906-109F386C5E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100" name="Номер слайда 3">
            <a:extLst>
              <a:ext uri="{FF2B5EF4-FFF2-40B4-BE49-F238E27FC236}">
                <a16:creationId xmlns:a16="http://schemas.microsoft.com/office/drawing/2014/main" id="{33D4377C-B504-34D8-549B-74CF601979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411C507-4CC3-48D5-A13C-790DDBF350AF}" type="slidenum">
              <a:rPr lang="ru-RU" altLang="ru-RU"/>
              <a:pPr/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3992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6148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0C545AA-77C1-41C2-A986-8E80911F4C8C}" type="slidenum">
              <a:rPr lang="ru-RU" altLang="ru-RU"/>
              <a:pPr/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6148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0C545AA-77C1-41C2-A986-8E80911F4C8C}" type="slidenum">
              <a:rPr lang="ru-RU" altLang="ru-RU"/>
              <a:pPr/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E7DAC-FE65-02F0-6447-D03DA7E23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>
            <a:extLst>
              <a:ext uri="{FF2B5EF4-FFF2-40B4-BE49-F238E27FC236}">
                <a16:creationId xmlns:a16="http://schemas.microsoft.com/office/drawing/2014/main" id="{35577595-8058-FFC3-66E2-14585B99A6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>
            <a:extLst>
              <a:ext uri="{FF2B5EF4-FFF2-40B4-BE49-F238E27FC236}">
                <a16:creationId xmlns:a16="http://schemas.microsoft.com/office/drawing/2014/main" id="{4C6380D0-A473-8E60-B093-135F50622F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6148" name="Номер слайда 3">
            <a:extLst>
              <a:ext uri="{FF2B5EF4-FFF2-40B4-BE49-F238E27FC236}">
                <a16:creationId xmlns:a16="http://schemas.microsoft.com/office/drawing/2014/main" id="{874F4474-C3AB-5A9B-4F4D-D5AEDAB741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0C545AA-77C1-41C2-A986-8E80911F4C8C}" type="slidenum">
              <a:rPr lang="ru-RU" altLang="ru-RU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6255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2EF08C-E790-2739-0218-859F8B286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>
            <a:extLst>
              <a:ext uri="{FF2B5EF4-FFF2-40B4-BE49-F238E27FC236}">
                <a16:creationId xmlns:a16="http://schemas.microsoft.com/office/drawing/2014/main" id="{67EE31BD-E617-04E6-ABA0-2D84F9C636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>
            <a:extLst>
              <a:ext uri="{FF2B5EF4-FFF2-40B4-BE49-F238E27FC236}">
                <a16:creationId xmlns:a16="http://schemas.microsoft.com/office/drawing/2014/main" id="{550CF117-A16F-77D6-2B77-37522E4B4B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6148" name="Номер слайда 3">
            <a:extLst>
              <a:ext uri="{FF2B5EF4-FFF2-40B4-BE49-F238E27FC236}">
                <a16:creationId xmlns:a16="http://schemas.microsoft.com/office/drawing/2014/main" id="{B2AEB0E0-A8B0-DEB1-1583-47191102B6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0C545AA-77C1-41C2-A986-8E80911F4C8C}" type="slidenum">
              <a:rPr lang="ru-RU" altLang="ru-RU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6914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450FB-62D0-187C-5319-8F7812B9D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>
            <a:extLst>
              <a:ext uri="{FF2B5EF4-FFF2-40B4-BE49-F238E27FC236}">
                <a16:creationId xmlns:a16="http://schemas.microsoft.com/office/drawing/2014/main" id="{280F48EC-0BCB-9E4C-9CCF-AEDF8BCAF8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>
            <a:extLst>
              <a:ext uri="{FF2B5EF4-FFF2-40B4-BE49-F238E27FC236}">
                <a16:creationId xmlns:a16="http://schemas.microsoft.com/office/drawing/2014/main" id="{DC60E55D-6A4F-77A8-6D27-BC32727BEF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6148" name="Номер слайда 3">
            <a:extLst>
              <a:ext uri="{FF2B5EF4-FFF2-40B4-BE49-F238E27FC236}">
                <a16:creationId xmlns:a16="http://schemas.microsoft.com/office/drawing/2014/main" id="{8E7022DF-FA5B-F9AC-E38A-A84FA4FF0F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0C545AA-77C1-41C2-A986-8E80911F4C8C}" type="slidenum">
              <a:rPr lang="ru-RU" altLang="ru-RU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6832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450FB-62D0-187C-5319-8F7812B9D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>
            <a:extLst>
              <a:ext uri="{FF2B5EF4-FFF2-40B4-BE49-F238E27FC236}">
                <a16:creationId xmlns:a16="http://schemas.microsoft.com/office/drawing/2014/main" id="{280F48EC-0BCB-9E4C-9CCF-AEDF8BCAF8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>
            <a:extLst>
              <a:ext uri="{FF2B5EF4-FFF2-40B4-BE49-F238E27FC236}">
                <a16:creationId xmlns:a16="http://schemas.microsoft.com/office/drawing/2014/main" id="{DC60E55D-6A4F-77A8-6D27-BC32727BEF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6148" name="Номер слайда 3">
            <a:extLst>
              <a:ext uri="{FF2B5EF4-FFF2-40B4-BE49-F238E27FC236}">
                <a16:creationId xmlns:a16="http://schemas.microsoft.com/office/drawing/2014/main" id="{8E7022DF-FA5B-F9AC-E38A-A84FA4FF0F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0C545AA-77C1-41C2-A986-8E80911F4C8C}" type="slidenum">
              <a:rPr lang="ru-RU" altLang="ru-RU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6832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450FB-62D0-187C-5319-8F7812B9D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>
            <a:extLst>
              <a:ext uri="{FF2B5EF4-FFF2-40B4-BE49-F238E27FC236}">
                <a16:creationId xmlns:a16="http://schemas.microsoft.com/office/drawing/2014/main" id="{280F48EC-0BCB-9E4C-9CCF-AEDF8BCAF8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>
            <a:extLst>
              <a:ext uri="{FF2B5EF4-FFF2-40B4-BE49-F238E27FC236}">
                <a16:creationId xmlns:a16="http://schemas.microsoft.com/office/drawing/2014/main" id="{DC60E55D-6A4F-77A8-6D27-BC32727BEF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6148" name="Номер слайда 3">
            <a:extLst>
              <a:ext uri="{FF2B5EF4-FFF2-40B4-BE49-F238E27FC236}">
                <a16:creationId xmlns:a16="http://schemas.microsoft.com/office/drawing/2014/main" id="{8E7022DF-FA5B-F9AC-E38A-A84FA4FF0F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0C545AA-77C1-41C2-A986-8E80911F4C8C}" type="slidenum">
              <a:rPr lang="ru-RU" altLang="ru-RU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6832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450FB-62D0-187C-5319-8F7812B9D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>
            <a:extLst>
              <a:ext uri="{FF2B5EF4-FFF2-40B4-BE49-F238E27FC236}">
                <a16:creationId xmlns:a16="http://schemas.microsoft.com/office/drawing/2014/main" id="{280F48EC-0BCB-9E4C-9CCF-AEDF8BCAF8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>
            <a:extLst>
              <a:ext uri="{FF2B5EF4-FFF2-40B4-BE49-F238E27FC236}">
                <a16:creationId xmlns:a16="http://schemas.microsoft.com/office/drawing/2014/main" id="{DC60E55D-6A4F-77A8-6D27-BC32727BEF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6148" name="Номер слайда 3">
            <a:extLst>
              <a:ext uri="{FF2B5EF4-FFF2-40B4-BE49-F238E27FC236}">
                <a16:creationId xmlns:a16="http://schemas.microsoft.com/office/drawing/2014/main" id="{8E7022DF-FA5B-F9AC-E38A-A84FA4FF0F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0C545AA-77C1-41C2-A986-8E80911F4C8C}" type="slidenum">
              <a:rPr lang="ru-RU" altLang="ru-RU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6832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5F41F-24BB-4E00-B6CF-059331B63993}" type="datetime1">
              <a:rPr lang="ru-RU" smtClean="0"/>
              <a:t>04.06.2025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1BE282-F0B6-4CE4-9E84-E0100C4DDF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1184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EB19C-A51C-4706-9457-8E2AC41D3ECF}" type="datetime1">
              <a:rPr lang="ru-RU" smtClean="0"/>
              <a:t>04.06.2025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14DB6-926D-465F-B97C-89AD786040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2886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54EFF-6C91-4957-AB87-973E3A5BD458}" type="datetime1">
              <a:rPr lang="ru-RU" smtClean="0"/>
              <a:t>04.06.2025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2CF5B-AA3C-467A-935A-EDEDEDFBCA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06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BCC40-2A66-4CB0-8A50-260A463BDAA8}" type="datetime1">
              <a:rPr lang="ru-RU" smtClean="0"/>
              <a:t>04.06.2025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A5D83-DF37-421A-B5AA-6B538D3677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1766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3843B-903D-4DD1-9152-E4B7A3F47F8E}" type="datetime1">
              <a:rPr lang="ru-RU" smtClean="0"/>
              <a:t>04.06.2025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BEC86-5C03-41B9-AACB-31FB300937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0870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DD515-7CF8-4554-8188-AC8B11BA53F5}" type="datetime1">
              <a:rPr lang="ru-RU" smtClean="0"/>
              <a:t>04.06.2025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AF429-E09A-46A7-B08E-4FAA47878F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815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79D88-41EA-4FD4-9427-39D21BD59A68}" type="datetime1">
              <a:rPr lang="ru-RU" smtClean="0"/>
              <a:t>04.06.2025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34358D-6F2D-4AAF-9E7B-E46B795E31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3165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D2D24-4DE3-4AF5-BE83-0AB33E69FDCE}" type="datetime1">
              <a:rPr lang="ru-RU" smtClean="0"/>
              <a:t>04.06.2025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F158D-725B-4135-B4CC-40BCF85B10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834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79724-9C89-4246-A614-00F276BD6C60}" type="datetime1">
              <a:rPr lang="ru-RU" smtClean="0"/>
              <a:t>04.06.2025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0AECEA-47BA-4555-B33D-B49BDF251F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7000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74B10-E475-4E0D-85E0-D98E918D8A32}" type="datetime1">
              <a:rPr lang="ru-RU" smtClean="0"/>
              <a:t>04.06.2025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8F448-F8DA-4F54-8F47-5B54E32FBC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0211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09831-386D-4D34-9463-6EC017911352}" type="datetime1">
              <a:rPr lang="ru-RU" smtClean="0"/>
              <a:t>04.06.2025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D6286-9F30-4EA9-9697-75C4BE5EF80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7942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4EA78D-D969-4357-AB52-99100309BD51}" type="datetime1">
              <a:rPr lang="ru-RU" smtClean="0"/>
              <a:t>04.06.2025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C8B62CB6-B25E-4264-BD26-2C43281B4ED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gif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Блок-схема: извлечение 27"/>
          <p:cNvSpPr/>
          <p:nvPr/>
        </p:nvSpPr>
        <p:spPr>
          <a:xfrm rot="16200000">
            <a:off x="7057028" y="-351886"/>
            <a:ext cx="3633787" cy="6681787"/>
          </a:xfrm>
          <a:prstGeom prst="flowChartExtract">
            <a:avLst/>
          </a:prstGeom>
          <a:solidFill>
            <a:srgbClr val="7030A0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Блок-схема: извлечение 26"/>
          <p:cNvSpPr/>
          <p:nvPr/>
        </p:nvSpPr>
        <p:spPr>
          <a:xfrm rot="5400000">
            <a:off x="2540000" y="-300038"/>
            <a:ext cx="4438650" cy="9642476"/>
          </a:xfrm>
          <a:prstGeom prst="flowChartExtract">
            <a:avLst/>
          </a:prstGeom>
          <a:solidFill>
            <a:srgbClr val="7030A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1157728" y="2921543"/>
            <a:ext cx="987654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800"/>
              </a:spcAft>
              <a:buNone/>
            </a:pPr>
            <a:r>
              <a:rPr lang="ru-RU" altLang="ru-RU" sz="3600" b="1" i="1" dirty="0">
                <a:solidFill>
                  <a:srgbClr val="002060"/>
                </a:solidFill>
                <a:latin typeface="Arial" panose="020B0604020202020204" pitchFamily="34" charset="0"/>
                <a:ea typeface="Futura PT"/>
                <a:cs typeface="Arial" panose="020B0604020202020204" pitchFamily="34" charset="0"/>
              </a:rPr>
              <a:t>ГОСУДАРСТВЕННАЯ ИТОГОВАЯ АТТЕСТАЦИЯ 2025 </a:t>
            </a:r>
            <a:br>
              <a:rPr lang="ru-RU" altLang="ru-RU" sz="3600" b="1" i="1" dirty="0">
                <a:solidFill>
                  <a:srgbClr val="002060"/>
                </a:solidFill>
                <a:latin typeface="Arial" panose="020B0604020202020204" pitchFamily="34" charset="0"/>
                <a:ea typeface="Futura PT"/>
                <a:cs typeface="Arial" panose="020B0604020202020204" pitchFamily="34" charset="0"/>
              </a:rPr>
            </a:br>
            <a:r>
              <a:rPr lang="ru-RU" altLang="ru-RU" sz="3600" b="1" i="1" dirty="0">
                <a:solidFill>
                  <a:srgbClr val="002060"/>
                </a:solidFill>
                <a:latin typeface="Arial" panose="020B0604020202020204" pitchFamily="34" charset="0"/>
                <a:ea typeface="Futura PT"/>
                <a:cs typeface="Arial" panose="020B0604020202020204" pitchFamily="34" charset="0"/>
              </a:rPr>
              <a:t>(</a:t>
            </a:r>
            <a:r>
              <a:rPr lang="ru-RU" altLang="ru-RU" sz="3600" b="1" i="1" dirty="0">
                <a:solidFill>
                  <a:srgbClr val="FF0000"/>
                </a:solidFill>
                <a:latin typeface="Arial" panose="020B0604020202020204" pitchFamily="34" charset="0"/>
                <a:ea typeface="Futura PT"/>
                <a:cs typeface="Arial" panose="020B0604020202020204" pitchFamily="34" charset="0"/>
              </a:rPr>
              <a:t>ГОСУДАРСТВЕННЫЙ ЭКЗАМЕН</a:t>
            </a:r>
            <a:r>
              <a:rPr lang="ru-RU" altLang="ru-RU" sz="3600" b="1" i="1" dirty="0">
                <a:solidFill>
                  <a:srgbClr val="002060"/>
                </a:solidFill>
                <a:latin typeface="Arial" panose="020B0604020202020204" pitchFamily="34" charset="0"/>
                <a:ea typeface="Futura PT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8" name="Блок-схема: извлечение 17"/>
          <p:cNvSpPr/>
          <p:nvPr/>
        </p:nvSpPr>
        <p:spPr>
          <a:xfrm rot="5400000">
            <a:off x="-80963" y="-687388"/>
            <a:ext cx="2101851" cy="2705101"/>
          </a:xfrm>
          <a:prstGeom prst="flowChartExtra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Блок-схема: извлечение 4"/>
          <p:cNvSpPr/>
          <p:nvPr/>
        </p:nvSpPr>
        <p:spPr>
          <a:xfrm rot="5400000">
            <a:off x="300832" y="-1351757"/>
            <a:ext cx="2101850" cy="2703513"/>
          </a:xfrm>
          <a:prstGeom prst="flowChartExtra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Блок-схема: извлечение 18"/>
          <p:cNvSpPr/>
          <p:nvPr/>
        </p:nvSpPr>
        <p:spPr>
          <a:xfrm rot="14946093">
            <a:off x="9866312" y="4705351"/>
            <a:ext cx="2449513" cy="3776662"/>
          </a:xfrm>
          <a:prstGeom prst="flowChartExtra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Блок-схема: извлечение 19"/>
          <p:cNvSpPr/>
          <p:nvPr/>
        </p:nvSpPr>
        <p:spPr>
          <a:xfrm rot="14946093">
            <a:off x="10329863" y="4087813"/>
            <a:ext cx="2101850" cy="2705100"/>
          </a:xfrm>
          <a:prstGeom prst="flowChartExtra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>
          <a:xfrm>
            <a:off x="1477376" y="4057470"/>
            <a:ext cx="0" cy="10048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cxnSpLocks/>
          </p:cNvCxnSpPr>
          <p:nvPr/>
        </p:nvCxnSpPr>
        <p:spPr>
          <a:xfrm flipH="1">
            <a:off x="1453564" y="5062358"/>
            <a:ext cx="2235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cxnSpLocks/>
          </p:cNvCxnSpPr>
          <p:nvPr/>
        </p:nvCxnSpPr>
        <p:spPr>
          <a:xfrm>
            <a:off x="10605717" y="2752875"/>
            <a:ext cx="0" cy="100330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cxnSpLocks/>
          </p:cNvCxnSpPr>
          <p:nvPr/>
        </p:nvCxnSpPr>
        <p:spPr>
          <a:xfrm flipH="1">
            <a:off x="8397798" y="2747525"/>
            <a:ext cx="223520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B68BCBD-3325-32AA-510B-A26928BBA646}"/>
              </a:ext>
            </a:extLst>
          </p:cNvPr>
          <p:cNvSpPr txBox="1"/>
          <p:nvPr/>
        </p:nvSpPr>
        <p:spPr>
          <a:xfrm>
            <a:off x="1653892" y="1113760"/>
            <a:ext cx="9095624" cy="1190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  <a:buNone/>
            </a:pPr>
            <a:r>
              <a:rPr lang="ru-RU" sz="20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Министерство образования и науки Кузбасса</a:t>
            </a:r>
            <a:endParaRPr lang="ru-RU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800"/>
              </a:spcAft>
              <a:buNone/>
            </a:pPr>
            <a:r>
              <a:rPr lang="ru-RU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Государственное бюджетное профессиональное образовательное учреждение </a:t>
            </a:r>
            <a:endParaRPr lang="ru-RU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800"/>
              </a:spcAft>
            </a:pPr>
            <a:r>
              <a:rPr lang="ru-RU" sz="20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«Кузбасский медицинский колледж»</a:t>
            </a:r>
            <a:endParaRPr lang="ru-RU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E18F4D-FA65-6682-E3A2-1FEF990E0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68E5B3-A46F-3445-7755-394CB9669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7120" y="2034896"/>
            <a:ext cx="4773810" cy="4718139"/>
          </a:xfrm>
          <a:prstGeom prst="rect">
            <a:avLst/>
          </a:prstGeom>
        </p:spPr>
      </p:pic>
      <p:sp>
        <p:nvSpPr>
          <p:cNvPr id="21" name="Скругленный прямоугольник 33">
            <a:extLst>
              <a:ext uri="{FF2B5EF4-FFF2-40B4-BE49-F238E27FC236}">
                <a16:creationId xmlns:a16="http://schemas.microsoft.com/office/drawing/2014/main" id="{C7DEC8D5-314D-F81E-5266-5B89E48FD6D0}"/>
              </a:ext>
            </a:extLst>
          </p:cNvPr>
          <p:cNvSpPr/>
          <p:nvPr/>
        </p:nvSpPr>
        <p:spPr>
          <a:xfrm>
            <a:off x="868680" y="412201"/>
            <a:ext cx="11099108" cy="1682148"/>
          </a:xfrm>
          <a:prstGeom prst="roundRect">
            <a:avLst>
              <a:gd name="adj" fmla="val 8284"/>
            </a:avLst>
          </a:prstGeom>
          <a:solidFill>
            <a:srgbClr val="7B68AB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/>
          </a:p>
        </p:txBody>
      </p:sp>
      <p:sp>
        <p:nvSpPr>
          <p:cNvPr id="18" name="Блок-схема: извлечение 17">
            <a:extLst>
              <a:ext uri="{FF2B5EF4-FFF2-40B4-BE49-F238E27FC236}">
                <a16:creationId xmlns:a16="http://schemas.microsoft.com/office/drawing/2014/main" id="{0CAB5C1A-966C-2FC4-DA4B-FE4B7ED01925}"/>
              </a:ext>
            </a:extLst>
          </p:cNvPr>
          <p:cNvSpPr/>
          <p:nvPr/>
        </p:nvSpPr>
        <p:spPr>
          <a:xfrm rot="5400000">
            <a:off x="306387" y="-1795462"/>
            <a:ext cx="2995613" cy="3608388"/>
          </a:xfrm>
          <a:prstGeom prst="flowChartExtract">
            <a:avLst/>
          </a:prstGeom>
          <a:solidFill>
            <a:schemeClr val="accent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Блок-схема: извлечение 19">
            <a:extLst>
              <a:ext uri="{FF2B5EF4-FFF2-40B4-BE49-F238E27FC236}">
                <a16:creationId xmlns:a16="http://schemas.microsoft.com/office/drawing/2014/main" id="{85513EF4-B73A-C5E1-41FC-4BAB7CE44A36}"/>
              </a:ext>
            </a:extLst>
          </p:cNvPr>
          <p:cNvSpPr/>
          <p:nvPr/>
        </p:nvSpPr>
        <p:spPr>
          <a:xfrm rot="15362911">
            <a:off x="9942513" y="4738688"/>
            <a:ext cx="2101850" cy="4019550"/>
          </a:xfrm>
          <a:prstGeom prst="flowChartExtract">
            <a:avLst/>
          </a:prstGeom>
          <a:solidFill>
            <a:srgbClr val="7030A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24" name="TextBox 3">
            <a:extLst>
              <a:ext uri="{FF2B5EF4-FFF2-40B4-BE49-F238E27FC236}">
                <a16:creationId xmlns:a16="http://schemas.microsoft.com/office/drawing/2014/main" id="{84D5AEBD-FFAD-6732-71ED-A296AFB36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419" y="531958"/>
            <a:ext cx="116490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3000" b="1" dirty="0">
                <a:solidFill>
                  <a:schemeClr val="bg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ДЕМОНСТРАЦИОННЫЙ ВАРИАНТ БИЛЕТА </a:t>
            </a:r>
            <a:br>
              <a:rPr lang="ru-RU" altLang="ru-RU" sz="3000" b="1" dirty="0">
                <a:solidFill>
                  <a:schemeClr val="bg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</a:br>
            <a:r>
              <a:rPr lang="ru-RU" altLang="ru-RU" sz="3000" b="1" dirty="0">
                <a:solidFill>
                  <a:schemeClr val="bg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ДЛЯ СПЕЦИАЛЬНОСТИ </a:t>
            </a:r>
          </a:p>
          <a:p>
            <a:pPr algn="ctr" eaLnBrk="1" hangingPunct="1"/>
            <a:r>
              <a:rPr lang="ru-RU" altLang="ru-RU" sz="3000" b="1" dirty="0">
                <a:solidFill>
                  <a:schemeClr val="bg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34.02.01 СЕСТРИНСКОЕ ДЕЛО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26664" y="3630168"/>
            <a:ext cx="5413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Qr</a:t>
            </a:r>
            <a:r>
              <a:rPr lang="en-US" dirty="0"/>
              <a:t>-</a:t>
            </a:r>
            <a:r>
              <a:rPr lang="ru-RU" dirty="0"/>
              <a:t> КОД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09036E-10CC-A98B-BAED-C45F0587F2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605" y="2165452"/>
            <a:ext cx="3608389" cy="4692548"/>
          </a:xfrm>
          <a:prstGeom prst="rect">
            <a:avLst/>
          </a:prstGeom>
        </p:spPr>
      </p:pic>
      <p:sp>
        <p:nvSpPr>
          <p:cNvPr id="5" name="Скругленный прямоугольник 36">
            <a:extLst>
              <a:ext uri="{FF2B5EF4-FFF2-40B4-BE49-F238E27FC236}">
                <a16:creationId xmlns:a16="http://schemas.microsoft.com/office/drawing/2014/main" id="{10A08DDB-C031-2AFE-EC5E-38A835A685E0}"/>
              </a:ext>
            </a:extLst>
          </p:cNvPr>
          <p:cNvSpPr/>
          <p:nvPr/>
        </p:nvSpPr>
        <p:spPr>
          <a:xfrm>
            <a:off x="1630343" y="2369874"/>
            <a:ext cx="3650496" cy="4150355"/>
          </a:xfrm>
          <a:prstGeom prst="roundRect">
            <a:avLst>
              <a:gd name="adj" fmla="val 12369"/>
            </a:avLst>
          </a:prstGeom>
          <a:noFill/>
          <a:ln w="38100">
            <a:solidFill>
              <a:srgbClr val="8BC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C482A3-43B8-A0A5-5701-08D734328F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2092" y="2737931"/>
            <a:ext cx="2648093" cy="264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919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D4C70-B552-2679-0E88-53C37C0E1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0A31FDB-9538-6387-06D1-F495373A8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162" y="1094441"/>
            <a:ext cx="6702377" cy="4468252"/>
          </a:xfrm>
          <a:prstGeom prst="rect">
            <a:avLst/>
          </a:prstGeom>
        </p:spPr>
      </p:pic>
      <p:sp>
        <p:nvSpPr>
          <p:cNvPr id="18" name="Блок-схема: извлечение 17">
            <a:extLst>
              <a:ext uri="{FF2B5EF4-FFF2-40B4-BE49-F238E27FC236}">
                <a16:creationId xmlns:a16="http://schemas.microsoft.com/office/drawing/2014/main" id="{0A6710E8-A241-0AE5-E13E-8B363F04405E}"/>
              </a:ext>
            </a:extLst>
          </p:cNvPr>
          <p:cNvSpPr/>
          <p:nvPr/>
        </p:nvSpPr>
        <p:spPr>
          <a:xfrm rot="5400000">
            <a:off x="306387" y="-1795462"/>
            <a:ext cx="2995613" cy="3608388"/>
          </a:xfrm>
          <a:prstGeom prst="flowChartExtract">
            <a:avLst/>
          </a:prstGeom>
          <a:solidFill>
            <a:schemeClr val="accent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Блок-схема: извлечение 19">
            <a:extLst>
              <a:ext uri="{FF2B5EF4-FFF2-40B4-BE49-F238E27FC236}">
                <a16:creationId xmlns:a16="http://schemas.microsoft.com/office/drawing/2014/main" id="{FDA98E28-7766-5AAE-4E59-89FD1A9B82D8}"/>
              </a:ext>
            </a:extLst>
          </p:cNvPr>
          <p:cNvSpPr/>
          <p:nvPr/>
        </p:nvSpPr>
        <p:spPr>
          <a:xfrm rot="15362911">
            <a:off x="9942513" y="4738688"/>
            <a:ext cx="2101850" cy="4019550"/>
          </a:xfrm>
          <a:prstGeom prst="flowChartExtract">
            <a:avLst/>
          </a:prstGeom>
          <a:solidFill>
            <a:srgbClr val="7030A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331341" y="236955"/>
            <a:ext cx="95630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РАСПИСАНИЕ КОНСУЛЬТАЦИЙ ДЛЯ ПОДГОТОВКИ </a:t>
            </a:r>
            <a:b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ГОСУДАРСТВЕННОЙ ИТОГОВОЙ АТТЕСТАЦИИ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Специальность 31.02.01 Лечебное дело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786613"/>
              </p:ext>
            </p:extLst>
          </p:nvPr>
        </p:nvGraphicFramePr>
        <p:xfrm>
          <a:off x="1852703" y="5394961"/>
          <a:ext cx="8586189" cy="128016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862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2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2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ДАТА, ВРЕМЯ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КАБИНЕТ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ГРУППА</a:t>
                      </a:r>
                    </a:p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49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04.06.2025</a:t>
                      </a:r>
                      <a:endParaRPr lang="ru-RU" sz="1800" b="1" baseline="0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800" b="1" baseline="0" dirty="0">
                          <a:solidFill>
                            <a:srgbClr val="002060"/>
                          </a:solidFill>
                        </a:rPr>
                        <a:t>14.00-17.00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204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ФШ-231у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Скругленный прямоугольник 36">
            <a:extLst>
              <a:ext uri="{FF2B5EF4-FFF2-40B4-BE49-F238E27FC236}">
                <a16:creationId xmlns:a16="http://schemas.microsoft.com/office/drawing/2014/main" id="{4037E159-9BF9-90A8-53B4-E17A56BD0062}"/>
              </a:ext>
            </a:extLst>
          </p:cNvPr>
          <p:cNvSpPr/>
          <p:nvPr/>
        </p:nvSpPr>
        <p:spPr>
          <a:xfrm>
            <a:off x="2588211" y="1172779"/>
            <a:ext cx="7022513" cy="420596"/>
          </a:xfrm>
          <a:prstGeom prst="roundRect">
            <a:avLst/>
          </a:prstGeom>
          <a:noFill/>
          <a:ln w="38100">
            <a:solidFill>
              <a:srgbClr val="8BC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2129847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D4C70-B552-2679-0E88-53C37C0E1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42F0334-57FF-AE62-2ABE-BEAC8C0894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239" b="4832"/>
          <a:stretch/>
        </p:blipFill>
        <p:spPr>
          <a:xfrm>
            <a:off x="-1" y="1792847"/>
            <a:ext cx="6447607" cy="5065153"/>
          </a:xfrm>
          <a:prstGeom prst="rect">
            <a:avLst/>
          </a:prstGeom>
        </p:spPr>
      </p:pic>
      <p:sp>
        <p:nvSpPr>
          <p:cNvPr id="18" name="Блок-схема: извлечение 17">
            <a:extLst>
              <a:ext uri="{FF2B5EF4-FFF2-40B4-BE49-F238E27FC236}">
                <a16:creationId xmlns:a16="http://schemas.microsoft.com/office/drawing/2014/main" id="{0A6710E8-A241-0AE5-E13E-8B363F04405E}"/>
              </a:ext>
            </a:extLst>
          </p:cNvPr>
          <p:cNvSpPr/>
          <p:nvPr/>
        </p:nvSpPr>
        <p:spPr>
          <a:xfrm rot="5400000">
            <a:off x="306387" y="-1795462"/>
            <a:ext cx="2995613" cy="3608388"/>
          </a:xfrm>
          <a:prstGeom prst="flowChartExtract">
            <a:avLst/>
          </a:prstGeom>
          <a:solidFill>
            <a:schemeClr val="accent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Блок-схема: извлечение 19">
            <a:extLst>
              <a:ext uri="{FF2B5EF4-FFF2-40B4-BE49-F238E27FC236}">
                <a16:creationId xmlns:a16="http://schemas.microsoft.com/office/drawing/2014/main" id="{FDA98E28-7766-5AAE-4E59-89FD1A9B82D8}"/>
              </a:ext>
            </a:extLst>
          </p:cNvPr>
          <p:cNvSpPr/>
          <p:nvPr/>
        </p:nvSpPr>
        <p:spPr>
          <a:xfrm rot="15362911">
            <a:off x="9942513" y="4738688"/>
            <a:ext cx="2101850" cy="4019550"/>
          </a:xfrm>
          <a:prstGeom prst="flowChartExtract">
            <a:avLst/>
          </a:prstGeom>
          <a:solidFill>
            <a:srgbClr val="7030A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203197" y="183034"/>
            <a:ext cx="98553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РАСПИСАНИЕ КОНСУЛЬТАЦИЙ ДЛЯ ПОДГОТОВКИ </a:t>
            </a:r>
            <a:b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ГОСУДАРСТВЕННОЙ ИТОГОВОЙ АТТЕСТАЦИИ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Специальность 31.02.03 Лабораторная диагностика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50165"/>
              </p:ext>
            </p:extLst>
          </p:nvPr>
        </p:nvGraphicFramePr>
        <p:xfrm>
          <a:off x="6447606" y="1792847"/>
          <a:ext cx="5468169" cy="340565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82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2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27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113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ДАТА, ВРЕМЯ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КАБИНЕТ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ГРУППА</a:t>
                      </a:r>
                    </a:p>
                    <a:p>
                      <a:pPr algn="ctr"/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113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05.06.2025</a:t>
                      </a:r>
                      <a:endParaRPr lang="ru-RU" sz="1800" b="1" baseline="0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800" b="1" baseline="0" dirty="0">
                          <a:solidFill>
                            <a:srgbClr val="002060"/>
                          </a:solidFill>
                        </a:rPr>
                        <a:t>09.00-12.00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307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МЛТ-221д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113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002060"/>
                          </a:solidFill>
                        </a:rPr>
                        <a:t>05.06.2025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002060"/>
                          </a:solidFill>
                        </a:rPr>
                        <a:t>13.00-16.00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307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МЛТ-231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113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06.06.2025</a:t>
                      </a:r>
                      <a:endParaRPr lang="ru-RU" sz="1800" b="1" baseline="0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800" b="1" baseline="0" dirty="0">
                          <a:solidFill>
                            <a:srgbClr val="002060"/>
                          </a:solidFill>
                        </a:rPr>
                        <a:t>09.00-12.00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307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МЛТ-221д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113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002060"/>
                          </a:solidFill>
                        </a:rPr>
                        <a:t>06.06.2025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002060"/>
                          </a:solidFill>
                        </a:rPr>
                        <a:t>13.00-16.00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307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МЛТ-231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Скругленный прямоугольник 36">
            <a:extLst>
              <a:ext uri="{FF2B5EF4-FFF2-40B4-BE49-F238E27FC236}">
                <a16:creationId xmlns:a16="http://schemas.microsoft.com/office/drawing/2014/main" id="{44F16FA1-5023-AFAB-9C95-5974D52270D3}"/>
              </a:ext>
            </a:extLst>
          </p:cNvPr>
          <p:cNvSpPr/>
          <p:nvPr/>
        </p:nvSpPr>
        <p:spPr>
          <a:xfrm>
            <a:off x="1447800" y="1125154"/>
            <a:ext cx="9407653" cy="420596"/>
          </a:xfrm>
          <a:prstGeom prst="roundRect">
            <a:avLst/>
          </a:prstGeom>
          <a:noFill/>
          <a:ln w="38100">
            <a:solidFill>
              <a:srgbClr val="8BC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3124193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D4C70-B552-2679-0E88-53C37C0E1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7A7CD94-E3D5-2CB7-62C7-840316C7E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913" y="2664017"/>
            <a:ext cx="6619588" cy="4413058"/>
          </a:xfrm>
          <a:prstGeom prst="rect">
            <a:avLst/>
          </a:prstGeom>
        </p:spPr>
      </p:pic>
      <p:sp>
        <p:nvSpPr>
          <p:cNvPr id="18" name="Блок-схема: извлечение 17">
            <a:extLst>
              <a:ext uri="{FF2B5EF4-FFF2-40B4-BE49-F238E27FC236}">
                <a16:creationId xmlns:a16="http://schemas.microsoft.com/office/drawing/2014/main" id="{0A6710E8-A241-0AE5-E13E-8B363F04405E}"/>
              </a:ext>
            </a:extLst>
          </p:cNvPr>
          <p:cNvSpPr/>
          <p:nvPr/>
        </p:nvSpPr>
        <p:spPr>
          <a:xfrm rot="5400000">
            <a:off x="306387" y="-1795462"/>
            <a:ext cx="2995613" cy="3608388"/>
          </a:xfrm>
          <a:prstGeom prst="flowChartExtract">
            <a:avLst/>
          </a:prstGeom>
          <a:solidFill>
            <a:schemeClr val="accent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Блок-схема: извлечение 19">
            <a:extLst>
              <a:ext uri="{FF2B5EF4-FFF2-40B4-BE49-F238E27FC236}">
                <a16:creationId xmlns:a16="http://schemas.microsoft.com/office/drawing/2014/main" id="{FDA98E28-7766-5AAE-4E59-89FD1A9B82D8}"/>
              </a:ext>
            </a:extLst>
          </p:cNvPr>
          <p:cNvSpPr/>
          <p:nvPr/>
        </p:nvSpPr>
        <p:spPr>
          <a:xfrm rot="15362911">
            <a:off x="9942513" y="4738688"/>
            <a:ext cx="2101850" cy="4019550"/>
          </a:xfrm>
          <a:prstGeom prst="flowChartExtract">
            <a:avLst/>
          </a:prstGeom>
          <a:solidFill>
            <a:srgbClr val="7030A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161288" y="203342"/>
            <a:ext cx="98694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РАСПИСАНИЕ КОНСУЛЬТАЦИЙ ДЛЯ ПОДГОТОВКИ </a:t>
            </a:r>
            <a:b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ГОСУДАРСТВЕННОЙ ИТОГОВОЙ АТТЕСТАЦИИ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Специальность 31.02.05 Стоматология ортопедическая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680864"/>
              </p:ext>
            </p:extLst>
          </p:nvPr>
        </p:nvGraphicFramePr>
        <p:xfrm>
          <a:off x="578868" y="2299337"/>
          <a:ext cx="6422007" cy="328590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140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0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0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558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ДАТА, ВРЕМЯ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КАБИНЕТ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ГРУППА</a:t>
                      </a:r>
                    </a:p>
                    <a:p>
                      <a:pPr algn="ctr"/>
                      <a:endParaRPr lang="ru-RU" sz="1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43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04.06.2025</a:t>
                      </a:r>
                      <a:endParaRPr lang="ru-RU" sz="1800" b="1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09.00-12.00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ЗТ-231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20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04.06.2025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13.00-16.00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ЗТ-232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38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05.06.2025</a:t>
                      </a:r>
                      <a:endParaRPr lang="ru-RU" sz="1800" b="1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09.00-12.00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ЗТ-233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38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05.06.2025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13.00-16.00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ЗТ-234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Скругленный прямоугольник 36">
            <a:extLst>
              <a:ext uri="{FF2B5EF4-FFF2-40B4-BE49-F238E27FC236}">
                <a16:creationId xmlns:a16="http://schemas.microsoft.com/office/drawing/2014/main" id="{7AA8549D-800F-2918-D4D6-CAE248610F7C}"/>
              </a:ext>
            </a:extLst>
          </p:cNvPr>
          <p:cNvSpPr/>
          <p:nvPr/>
        </p:nvSpPr>
        <p:spPr>
          <a:xfrm>
            <a:off x="2419350" y="1115628"/>
            <a:ext cx="7343775" cy="916931"/>
          </a:xfrm>
          <a:prstGeom prst="roundRect">
            <a:avLst/>
          </a:prstGeom>
          <a:noFill/>
          <a:ln w="38100">
            <a:solidFill>
              <a:srgbClr val="8BC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2976597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D4C70-B552-2679-0E88-53C37C0E1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B38B176-60C6-B31B-0F6E-7CB08C8721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864" t="2565" r="13313" b="11831"/>
          <a:stretch/>
        </p:blipFill>
        <p:spPr>
          <a:xfrm>
            <a:off x="6412472" y="2647950"/>
            <a:ext cx="5770620" cy="4231788"/>
          </a:xfrm>
          <a:prstGeom prst="rect">
            <a:avLst/>
          </a:prstGeom>
        </p:spPr>
      </p:pic>
      <p:sp>
        <p:nvSpPr>
          <p:cNvPr id="18" name="Блок-схема: извлечение 17">
            <a:extLst>
              <a:ext uri="{FF2B5EF4-FFF2-40B4-BE49-F238E27FC236}">
                <a16:creationId xmlns:a16="http://schemas.microsoft.com/office/drawing/2014/main" id="{0A6710E8-A241-0AE5-E13E-8B363F04405E}"/>
              </a:ext>
            </a:extLst>
          </p:cNvPr>
          <p:cNvSpPr/>
          <p:nvPr/>
        </p:nvSpPr>
        <p:spPr>
          <a:xfrm rot="5400000">
            <a:off x="306387" y="-1795462"/>
            <a:ext cx="2995613" cy="3608388"/>
          </a:xfrm>
          <a:prstGeom prst="flowChartExtract">
            <a:avLst/>
          </a:prstGeom>
          <a:solidFill>
            <a:schemeClr val="accent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Блок-схема: извлечение 19">
            <a:extLst>
              <a:ext uri="{FF2B5EF4-FFF2-40B4-BE49-F238E27FC236}">
                <a16:creationId xmlns:a16="http://schemas.microsoft.com/office/drawing/2014/main" id="{FDA98E28-7766-5AAE-4E59-89FD1A9B82D8}"/>
              </a:ext>
            </a:extLst>
          </p:cNvPr>
          <p:cNvSpPr/>
          <p:nvPr/>
        </p:nvSpPr>
        <p:spPr>
          <a:xfrm rot="15362911">
            <a:off x="9942513" y="4738688"/>
            <a:ext cx="2101850" cy="4019550"/>
          </a:xfrm>
          <a:prstGeom prst="flowChartExtract">
            <a:avLst/>
          </a:prstGeom>
          <a:solidFill>
            <a:srgbClr val="7030A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104900" y="205895"/>
            <a:ext cx="96027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РАСПИСАНИЕ КОНСУЛЬТАЦИЙ ДЛЯ ПОДГОТОВКИ </a:t>
            </a:r>
            <a:b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ГОСУДАРСТВЕННОЙ ИТОГОВОЙ АТТЕСТАЦИИ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Специальность 33.02.01 Фармация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969753"/>
              </p:ext>
            </p:extLst>
          </p:nvPr>
        </p:nvGraphicFramePr>
        <p:xfrm>
          <a:off x="392386" y="1786046"/>
          <a:ext cx="6020085" cy="507195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006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6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6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1997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ДАТА, ВРЕМЯ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КАБИНЕТ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ГРУППА</a:t>
                      </a:r>
                    </a:p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799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04.06.2025</a:t>
                      </a:r>
                      <a:endParaRPr lang="ru-RU" sz="1800" b="1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09.00-12.00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ФМ-221Д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79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04.06.2025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13.00-16.00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ФМ-221В</a:t>
                      </a:r>
                    </a:p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799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05.06.2025</a:t>
                      </a:r>
                      <a:endParaRPr lang="ru-RU" sz="1800" b="1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09.00-12.00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ФМ-231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79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05.06.2025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13.00-16.00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ФМ-231У</a:t>
                      </a:r>
                    </a:p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Скругленный прямоугольник 36">
            <a:extLst>
              <a:ext uri="{FF2B5EF4-FFF2-40B4-BE49-F238E27FC236}">
                <a16:creationId xmlns:a16="http://schemas.microsoft.com/office/drawing/2014/main" id="{18D042C8-662C-32EF-47A2-46C26BE63A0E}"/>
              </a:ext>
            </a:extLst>
          </p:cNvPr>
          <p:cNvSpPr/>
          <p:nvPr/>
        </p:nvSpPr>
        <p:spPr>
          <a:xfrm>
            <a:off x="2009774" y="1125154"/>
            <a:ext cx="8001001" cy="420596"/>
          </a:xfrm>
          <a:prstGeom prst="roundRect">
            <a:avLst/>
          </a:prstGeom>
          <a:noFill/>
          <a:ln w="38100">
            <a:solidFill>
              <a:srgbClr val="8BC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2022993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D4C70-B552-2679-0E88-53C37C0E1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3D9C79A-C258-0AE9-4AFC-B454A7EB2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37" y="2653713"/>
            <a:ext cx="6291263" cy="420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Блок-схема: извлечение 17">
            <a:extLst>
              <a:ext uri="{FF2B5EF4-FFF2-40B4-BE49-F238E27FC236}">
                <a16:creationId xmlns:a16="http://schemas.microsoft.com/office/drawing/2014/main" id="{0A6710E8-A241-0AE5-E13E-8B363F04405E}"/>
              </a:ext>
            </a:extLst>
          </p:cNvPr>
          <p:cNvSpPr/>
          <p:nvPr/>
        </p:nvSpPr>
        <p:spPr>
          <a:xfrm rot="5400000">
            <a:off x="306387" y="-1795462"/>
            <a:ext cx="2995613" cy="3608388"/>
          </a:xfrm>
          <a:prstGeom prst="flowChartExtract">
            <a:avLst/>
          </a:prstGeom>
          <a:solidFill>
            <a:schemeClr val="accent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Блок-схема: извлечение 19">
            <a:extLst>
              <a:ext uri="{FF2B5EF4-FFF2-40B4-BE49-F238E27FC236}">
                <a16:creationId xmlns:a16="http://schemas.microsoft.com/office/drawing/2014/main" id="{FDA98E28-7766-5AAE-4E59-89FD1A9B82D8}"/>
              </a:ext>
            </a:extLst>
          </p:cNvPr>
          <p:cNvSpPr/>
          <p:nvPr/>
        </p:nvSpPr>
        <p:spPr>
          <a:xfrm rot="15362911">
            <a:off x="9942513" y="4738688"/>
            <a:ext cx="2101850" cy="4019550"/>
          </a:xfrm>
          <a:prstGeom prst="flowChartExtract">
            <a:avLst/>
          </a:prstGeom>
          <a:solidFill>
            <a:srgbClr val="7030A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87BAF517-0F70-D8AD-6BF3-644A9EA5AAAE}"/>
              </a:ext>
            </a:extLst>
          </p:cNvPr>
          <p:cNvCxnSpPr>
            <a:cxnSpLocks/>
          </p:cNvCxnSpPr>
          <p:nvPr/>
        </p:nvCxnSpPr>
        <p:spPr>
          <a:xfrm>
            <a:off x="11981570" y="2042085"/>
            <a:ext cx="0" cy="100330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495425" y="236955"/>
            <a:ext cx="936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РАСПИСАНИЕ КОНСУЛЬТАЦИЙ ДЛЯ ПОДГОТОВКИ </a:t>
            </a:r>
            <a:b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ГОСУДАРСТВЕННОЙ ИТОГОВОЙ АТТЕСТАЦИИ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Специальность 34.02.01 Сестринское дело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613331"/>
              </p:ext>
            </p:extLst>
          </p:nvPr>
        </p:nvGraphicFramePr>
        <p:xfrm>
          <a:off x="210429" y="1765937"/>
          <a:ext cx="5690307" cy="445389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896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6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6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231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ДАТА, ВРЕМЯ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КАБИНЕТ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ГРУППА</a:t>
                      </a:r>
                    </a:p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231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02.06.2025</a:t>
                      </a:r>
                      <a:endParaRPr lang="ru-RU" sz="1800" b="1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09.00-12.00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МС-221д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31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02.06.2025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13.00-16.00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МС-222д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231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02.06.2025</a:t>
                      </a:r>
                      <a:endParaRPr lang="ru-RU" sz="1800" b="1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09.00-12.00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МС-223д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231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02.06.2025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13.00-16.00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МС-224д</a:t>
                      </a:r>
                    </a:p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23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03.06.2025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13.00-16.00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МС-231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Скругленный прямоугольник 36">
            <a:extLst>
              <a:ext uri="{FF2B5EF4-FFF2-40B4-BE49-F238E27FC236}">
                <a16:creationId xmlns:a16="http://schemas.microsoft.com/office/drawing/2014/main" id="{64550F33-0F12-B1DB-2A0E-E1C4E7F2BC3A}"/>
              </a:ext>
            </a:extLst>
          </p:cNvPr>
          <p:cNvSpPr/>
          <p:nvPr/>
        </p:nvSpPr>
        <p:spPr>
          <a:xfrm>
            <a:off x="2114549" y="1163254"/>
            <a:ext cx="8001001" cy="420596"/>
          </a:xfrm>
          <a:prstGeom prst="roundRect">
            <a:avLst/>
          </a:prstGeom>
          <a:noFill/>
          <a:ln w="38100">
            <a:solidFill>
              <a:srgbClr val="8BC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2040257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E4C2E2-7EF7-401D-6AEF-19005B59B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97DF7F7-04EA-8299-D186-47C7F1440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7793" y="2875929"/>
            <a:ext cx="2876694" cy="2876694"/>
          </a:xfrm>
          <a:prstGeom prst="rect">
            <a:avLst/>
          </a:prstGeom>
        </p:spPr>
      </p:pic>
      <p:sp>
        <p:nvSpPr>
          <p:cNvPr id="18" name="Блок-схема: извлечение 17">
            <a:extLst>
              <a:ext uri="{FF2B5EF4-FFF2-40B4-BE49-F238E27FC236}">
                <a16:creationId xmlns:a16="http://schemas.microsoft.com/office/drawing/2014/main" id="{8E05F530-6F28-502D-EFE2-586D66596AA9}"/>
              </a:ext>
            </a:extLst>
          </p:cNvPr>
          <p:cNvSpPr/>
          <p:nvPr/>
        </p:nvSpPr>
        <p:spPr>
          <a:xfrm rot="5400000">
            <a:off x="306387" y="-1795462"/>
            <a:ext cx="2995613" cy="3608388"/>
          </a:xfrm>
          <a:prstGeom prst="flowChartExtract">
            <a:avLst/>
          </a:prstGeom>
          <a:solidFill>
            <a:schemeClr val="accent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Блок-схема: извлечение 19">
            <a:extLst>
              <a:ext uri="{FF2B5EF4-FFF2-40B4-BE49-F238E27FC236}">
                <a16:creationId xmlns:a16="http://schemas.microsoft.com/office/drawing/2014/main" id="{4A693591-26E3-C0C3-6690-F8431CA092B2}"/>
              </a:ext>
            </a:extLst>
          </p:cNvPr>
          <p:cNvSpPr/>
          <p:nvPr/>
        </p:nvSpPr>
        <p:spPr>
          <a:xfrm rot="15362911">
            <a:off x="9942513" y="4738688"/>
            <a:ext cx="2101850" cy="4019550"/>
          </a:xfrm>
          <a:prstGeom prst="flowChartExtract">
            <a:avLst/>
          </a:prstGeom>
          <a:solidFill>
            <a:srgbClr val="7030A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24" name="TextBox 3">
            <a:extLst>
              <a:ext uri="{FF2B5EF4-FFF2-40B4-BE49-F238E27FC236}">
                <a16:creationId xmlns:a16="http://schemas.microsoft.com/office/drawing/2014/main" id="{6FBA95C6-B9F5-B9FF-2AC7-A46FA80F7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561" y="531701"/>
            <a:ext cx="1090245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ПРОГРАММЫ ГОСУДАРСТВЕННОЙ ИТОГОВОЙ АТТЕСТАЦИИ </a:t>
            </a:r>
          </a:p>
          <a:p>
            <a:pPr algn="ctr" eaLnBrk="1" hangingPunct="1"/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ПО СПЕЦИАЛЬНОСТЯМ</a:t>
            </a:r>
            <a:endParaRPr lang="ru-RU" altLang="ru-RU" sz="6000" b="1" dirty="0">
              <a:solidFill>
                <a:srgbClr val="002060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5128" name="Скругленный прямоугольник 33">
            <a:extLst>
              <a:ext uri="{FF2B5EF4-FFF2-40B4-BE49-F238E27FC236}">
                <a16:creationId xmlns:a16="http://schemas.microsoft.com/office/drawing/2014/main" id="{30A3934D-30EC-D150-D0BB-354E95F92D26}"/>
              </a:ext>
            </a:extLst>
          </p:cNvPr>
          <p:cNvSpPr/>
          <p:nvPr/>
        </p:nvSpPr>
        <p:spPr>
          <a:xfrm>
            <a:off x="275809" y="461253"/>
            <a:ext cx="11649075" cy="1075112"/>
          </a:xfrm>
          <a:prstGeom prst="roundRect">
            <a:avLst/>
          </a:prstGeom>
          <a:noFill/>
          <a:ln w="38100">
            <a:solidFill>
              <a:srgbClr val="7B68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A72369-1D83-A443-41A5-4A741C9E81D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976" r="13556"/>
          <a:stretch/>
        </p:blipFill>
        <p:spPr>
          <a:xfrm>
            <a:off x="2634809" y="1887785"/>
            <a:ext cx="5706665" cy="484829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34D9CA8-9949-0C03-8C92-4EAFFD90427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978" t="6469" r="13557"/>
          <a:stretch/>
        </p:blipFill>
        <p:spPr>
          <a:xfrm>
            <a:off x="2638696" y="1630819"/>
            <a:ext cx="5506072" cy="86622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E5A511D-0EDD-FDAE-9C74-60AB0BBF1B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8085" y="2229354"/>
            <a:ext cx="1237960" cy="68874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76ECE9B-1D98-FC7F-0FF2-707A3D4649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8015" y="6420399"/>
            <a:ext cx="1237962" cy="3454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DADB8E3-95BD-BFB9-B16D-6B95F0BBAC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6260" y="1630819"/>
            <a:ext cx="3650711" cy="511592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D6E0F44-34FA-B283-9ED3-6AF37A52DA3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b="69471"/>
          <a:stretch/>
        </p:blipFill>
        <p:spPr>
          <a:xfrm rot="19949395" flipH="1">
            <a:off x="4458153" y="5399789"/>
            <a:ext cx="4435604" cy="69260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59FE606-E322-E1CE-4810-61A24DD27631}"/>
              </a:ext>
            </a:extLst>
          </p:cNvPr>
          <p:cNvSpPr txBox="1"/>
          <p:nvPr/>
        </p:nvSpPr>
        <p:spPr>
          <a:xfrm>
            <a:off x="365524" y="1873028"/>
            <a:ext cx="19397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Как найти на сайте?</a:t>
            </a:r>
            <a:endParaRPr lang="ru-RU" altLang="ru-RU" sz="5400" b="1" dirty="0">
              <a:solidFill>
                <a:srgbClr val="002060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D5E87FB-4C73-749B-4318-E866A4ECDC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75030" y="1665748"/>
            <a:ext cx="2438880" cy="135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17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5BE9FA-0957-4482-96E0-8EB099F1D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Блок-схема: извлечение 27">
            <a:extLst>
              <a:ext uri="{FF2B5EF4-FFF2-40B4-BE49-F238E27FC236}">
                <a16:creationId xmlns:a16="http://schemas.microsoft.com/office/drawing/2014/main" id="{171817A3-619C-C172-BD27-37BB80A697BB}"/>
              </a:ext>
            </a:extLst>
          </p:cNvPr>
          <p:cNvSpPr/>
          <p:nvPr/>
        </p:nvSpPr>
        <p:spPr>
          <a:xfrm rot="16200000">
            <a:off x="7057028" y="-351886"/>
            <a:ext cx="3633787" cy="6681787"/>
          </a:xfrm>
          <a:prstGeom prst="flowChartExtract">
            <a:avLst/>
          </a:prstGeom>
          <a:solidFill>
            <a:srgbClr val="7030A0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Блок-схема: извлечение 26">
            <a:extLst>
              <a:ext uri="{FF2B5EF4-FFF2-40B4-BE49-F238E27FC236}">
                <a16:creationId xmlns:a16="http://schemas.microsoft.com/office/drawing/2014/main" id="{703DA224-76D6-AB5E-5F6D-B661632BE286}"/>
              </a:ext>
            </a:extLst>
          </p:cNvPr>
          <p:cNvSpPr/>
          <p:nvPr/>
        </p:nvSpPr>
        <p:spPr>
          <a:xfrm rot="5400000">
            <a:off x="2540000" y="-300038"/>
            <a:ext cx="4438650" cy="9642476"/>
          </a:xfrm>
          <a:prstGeom prst="flowChartExtract">
            <a:avLst/>
          </a:prstGeom>
          <a:solidFill>
            <a:srgbClr val="7030A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5" name="TextBox 4">
            <a:extLst>
              <a:ext uri="{FF2B5EF4-FFF2-40B4-BE49-F238E27FC236}">
                <a16:creationId xmlns:a16="http://schemas.microsoft.com/office/drawing/2014/main" id="{C951B916-927E-D1EC-754F-EB6247BAF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7728" y="2921543"/>
            <a:ext cx="987654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800"/>
              </a:spcAft>
              <a:buNone/>
            </a:pPr>
            <a:r>
              <a:rPr lang="ru-RU" altLang="ru-RU" sz="3600" b="1" i="1" dirty="0">
                <a:solidFill>
                  <a:srgbClr val="002060"/>
                </a:solidFill>
                <a:latin typeface="Arial" panose="020B0604020202020204" pitchFamily="34" charset="0"/>
                <a:ea typeface="Futura PT"/>
                <a:cs typeface="Arial" panose="020B0604020202020204" pitchFamily="34" charset="0"/>
              </a:rPr>
              <a:t>ГОСУДАРСТВЕННАЯ ИТОГОВАЯ АТТЕСТАЦИЯ 2025 </a:t>
            </a:r>
            <a:br>
              <a:rPr lang="ru-RU" altLang="ru-RU" sz="3600" b="1" i="1" dirty="0">
                <a:solidFill>
                  <a:srgbClr val="002060"/>
                </a:solidFill>
                <a:latin typeface="Arial" panose="020B0604020202020204" pitchFamily="34" charset="0"/>
                <a:ea typeface="Futura PT"/>
                <a:cs typeface="Arial" panose="020B0604020202020204" pitchFamily="34" charset="0"/>
              </a:rPr>
            </a:br>
            <a:r>
              <a:rPr lang="ru-RU" altLang="ru-RU" sz="3600" b="1" i="1" dirty="0">
                <a:solidFill>
                  <a:srgbClr val="002060"/>
                </a:solidFill>
                <a:latin typeface="Arial" panose="020B0604020202020204" pitchFamily="34" charset="0"/>
                <a:ea typeface="Futura PT"/>
                <a:cs typeface="Arial" panose="020B0604020202020204" pitchFamily="34" charset="0"/>
              </a:rPr>
              <a:t>(</a:t>
            </a:r>
            <a:r>
              <a:rPr lang="ru-RU" altLang="ru-RU" sz="3600" b="1" i="1" dirty="0">
                <a:solidFill>
                  <a:srgbClr val="FF0000"/>
                </a:solidFill>
                <a:latin typeface="Arial" panose="020B0604020202020204" pitchFamily="34" charset="0"/>
                <a:ea typeface="Futura PT"/>
                <a:cs typeface="Arial" panose="020B0604020202020204" pitchFamily="34" charset="0"/>
              </a:rPr>
              <a:t>ГОСУДАРСТВЕННЫЙ ЭКЗАМЕН</a:t>
            </a:r>
            <a:r>
              <a:rPr lang="ru-RU" altLang="ru-RU" sz="3600" b="1" i="1" dirty="0">
                <a:solidFill>
                  <a:srgbClr val="002060"/>
                </a:solidFill>
                <a:latin typeface="Arial" panose="020B0604020202020204" pitchFamily="34" charset="0"/>
                <a:ea typeface="Futura PT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8" name="Блок-схема: извлечение 17">
            <a:extLst>
              <a:ext uri="{FF2B5EF4-FFF2-40B4-BE49-F238E27FC236}">
                <a16:creationId xmlns:a16="http://schemas.microsoft.com/office/drawing/2014/main" id="{181ADE67-E7ED-9573-6D1F-A074F3F07565}"/>
              </a:ext>
            </a:extLst>
          </p:cNvPr>
          <p:cNvSpPr/>
          <p:nvPr/>
        </p:nvSpPr>
        <p:spPr>
          <a:xfrm rot="5400000">
            <a:off x="-80963" y="-687388"/>
            <a:ext cx="2101851" cy="2705101"/>
          </a:xfrm>
          <a:prstGeom prst="flowChartExtra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Блок-схема: извлечение 4">
            <a:extLst>
              <a:ext uri="{FF2B5EF4-FFF2-40B4-BE49-F238E27FC236}">
                <a16:creationId xmlns:a16="http://schemas.microsoft.com/office/drawing/2014/main" id="{29B3822A-C5CE-22BE-BD50-0E02A33A3973}"/>
              </a:ext>
            </a:extLst>
          </p:cNvPr>
          <p:cNvSpPr/>
          <p:nvPr/>
        </p:nvSpPr>
        <p:spPr>
          <a:xfrm rot="5400000">
            <a:off x="300832" y="-1351757"/>
            <a:ext cx="2101850" cy="2703513"/>
          </a:xfrm>
          <a:prstGeom prst="flowChartExtra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Блок-схема: извлечение 18">
            <a:extLst>
              <a:ext uri="{FF2B5EF4-FFF2-40B4-BE49-F238E27FC236}">
                <a16:creationId xmlns:a16="http://schemas.microsoft.com/office/drawing/2014/main" id="{9634C860-F097-2BE4-ACF2-A26459B8FD6D}"/>
              </a:ext>
            </a:extLst>
          </p:cNvPr>
          <p:cNvSpPr/>
          <p:nvPr/>
        </p:nvSpPr>
        <p:spPr>
          <a:xfrm rot="14946093">
            <a:off x="9866312" y="4705351"/>
            <a:ext cx="2449513" cy="3776662"/>
          </a:xfrm>
          <a:prstGeom prst="flowChartExtra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Блок-схема: извлечение 19">
            <a:extLst>
              <a:ext uri="{FF2B5EF4-FFF2-40B4-BE49-F238E27FC236}">
                <a16:creationId xmlns:a16="http://schemas.microsoft.com/office/drawing/2014/main" id="{B971E3E2-4B5C-96A7-38D4-2F3D62718E98}"/>
              </a:ext>
            </a:extLst>
          </p:cNvPr>
          <p:cNvSpPr/>
          <p:nvPr/>
        </p:nvSpPr>
        <p:spPr>
          <a:xfrm rot="14946093">
            <a:off x="10329863" y="4087813"/>
            <a:ext cx="2101850" cy="2705100"/>
          </a:xfrm>
          <a:prstGeom prst="flowChartExtra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84246114-5EB1-3FD3-EE22-99926C80D1DE}"/>
              </a:ext>
            </a:extLst>
          </p:cNvPr>
          <p:cNvCxnSpPr>
            <a:cxnSpLocks/>
          </p:cNvCxnSpPr>
          <p:nvPr/>
        </p:nvCxnSpPr>
        <p:spPr>
          <a:xfrm>
            <a:off x="1477376" y="4057470"/>
            <a:ext cx="0" cy="10048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E1D06288-0CAC-AE4E-4612-3A88E572926F}"/>
              </a:ext>
            </a:extLst>
          </p:cNvPr>
          <p:cNvCxnSpPr>
            <a:cxnSpLocks/>
          </p:cNvCxnSpPr>
          <p:nvPr/>
        </p:nvCxnSpPr>
        <p:spPr>
          <a:xfrm flipH="1">
            <a:off x="1453564" y="5062358"/>
            <a:ext cx="2235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750F422A-5674-50B2-9B0F-2156BB9FE1FA}"/>
              </a:ext>
            </a:extLst>
          </p:cNvPr>
          <p:cNvCxnSpPr>
            <a:cxnSpLocks/>
          </p:cNvCxnSpPr>
          <p:nvPr/>
        </p:nvCxnSpPr>
        <p:spPr>
          <a:xfrm>
            <a:off x="10605717" y="2752875"/>
            <a:ext cx="0" cy="100330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8BE6BD1F-639B-F4D9-D66A-AB8B4113795D}"/>
              </a:ext>
            </a:extLst>
          </p:cNvPr>
          <p:cNvCxnSpPr>
            <a:cxnSpLocks/>
          </p:cNvCxnSpPr>
          <p:nvPr/>
        </p:nvCxnSpPr>
        <p:spPr>
          <a:xfrm flipH="1">
            <a:off x="8397798" y="2747525"/>
            <a:ext cx="223520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ED537B5-5824-68C9-E5B3-C1E82E32CC37}"/>
              </a:ext>
            </a:extLst>
          </p:cNvPr>
          <p:cNvSpPr txBox="1"/>
          <p:nvPr/>
        </p:nvSpPr>
        <p:spPr>
          <a:xfrm>
            <a:off x="1653892" y="1113760"/>
            <a:ext cx="9095624" cy="1190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  <a:buNone/>
            </a:pPr>
            <a:r>
              <a:rPr lang="ru-RU" sz="20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Министерство образования и науки Кузбасса</a:t>
            </a:r>
            <a:endParaRPr lang="ru-RU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800"/>
              </a:spcAft>
              <a:buNone/>
            </a:pPr>
            <a:r>
              <a:rPr lang="ru-RU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Государственное бюджетное профессиональное образовательное учреждение </a:t>
            </a:r>
            <a:endParaRPr lang="ru-RU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800"/>
              </a:spcAft>
            </a:pPr>
            <a:r>
              <a:rPr lang="ru-RU" sz="20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«Кузбасский медицинский колледж»</a:t>
            </a:r>
            <a:endParaRPr lang="ru-RU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416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33">
            <a:extLst>
              <a:ext uri="{FF2B5EF4-FFF2-40B4-BE49-F238E27FC236}">
                <a16:creationId xmlns:a16="http://schemas.microsoft.com/office/drawing/2014/main" id="{12F3BC06-DD2B-6409-6067-C19794B56034}"/>
              </a:ext>
            </a:extLst>
          </p:cNvPr>
          <p:cNvSpPr/>
          <p:nvPr/>
        </p:nvSpPr>
        <p:spPr>
          <a:xfrm>
            <a:off x="545815" y="120102"/>
            <a:ext cx="10909926" cy="954107"/>
          </a:xfrm>
          <a:prstGeom prst="roundRect">
            <a:avLst>
              <a:gd name="adj" fmla="val 8284"/>
            </a:avLst>
          </a:prstGeom>
          <a:solidFill>
            <a:srgbClr val="7B68AB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/>
          </a:p>
        </p:txBody>
      </p:sp>
      <p:sp>
        <p:nvSpPr>
          <p:cNvPr id="18" name="Блок-схема: извлечение 17"/>
          <p:cNvSpPr/>
          <p:nvPr/>
        </p:nvSpPr>
        <p:spPr>
          <a:xfrm rot="5400000">
            <a:off x="306387" y="-1795462"/>
            <a:ext cx="2995613" cy="3608388"/>
          </a:xfrm>
          <a:prstGeom prst="flowChartExtract">
            <a:avLst/>
          </a:prstGeom>
          <a:solidFill>
            <a:schemeClr val="accent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Блок-схема: извлечение 19"/>
          <p:cNvSpPr/>
          <p:nvPr/>
        </p:nvSpPr>
        <p:spPr>
          <a:xfrm rot="15362911">
            <a:off x="9942513" y="4738688"/>
            <a:ext cx="2101850" cy="4019550"/>
          </a:xfrm>
          <a:prstGeom prst="flowChartExtract">
            <a:avLst/>
          </a:prstGeom>
          <a:solidFill>
            <a:srgbClr val="7030A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009672" y="221279"/>
            <a:ext cx="10003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Структура государственной итоговой аттестации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AB432E8-C911-EF62-BCB5-7E8607DB7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89" y="2023714"/>
            <a:ext cx="5526944" cy="48342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1776367-3347-E338-7CBE-4DE022955B74}"/>
              </a:ext>
            </a:extLst>
          </p:cNvPr>
          <p:cNvSpPr txBox="1"/>
          <p:nvPr/>
        </p:nvSpPr>
        <p:spPr>
          <a:xfrm>
            <a:off x="547664" y="1222541"/>
            <a:ext cx="507136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ПЕРВЫЙ ЭТАП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ТЕСТИРОВАНИЕ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D4F6F1C-D6A9-CDAC-A880-AB37AF59F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1758" y="2217248"/>
            <a:ext cx="4513065" cy="45879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0C75E58-C7B9-9213-E403-DC46BA56FC8A}"/>
              </a:ext>
            </a:extLst>
          </p:cNvPr>
          <p:cNvSpPr txBox="1"/>
          <p:nvPr/>
        </p:nvSpPr>
        <p:spPr>
          <a:xfrm>
            <a:off x="5432107" y="1180514"/>
            <a:ext cx="660054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rgbClr val="002060"/>
                </a:solidFill>
              </a:rPr>
              <a:t>ВТОРОЙ ЭТАП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РЕШЕНИЕ СИТУАЦИОННЫХ ЗАДАЧ С ВЫПОЛНЕНИЕМ ПРАКТИЧЕСКИХ МАНИПУЛЯЦИЙ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B550822-2C3D-2109-B794-7AAD91968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375" y="3409192"/>
            <a:ext cx="3954083" cy="3954083"/>
          </a:xfrm>
          <a:prstGeom prst="rect">
            <a:avLst/>
          </a:prstGeom>
        </p:spPr>
      </p:pic>
      <p:sp>
        <p:nvSpPr>
          <p:cNvPr id="18" name="Блок-схема: извлечение 17"/>
          <p:cNvSpPr/>
          <p:nvPr/>
        </p:nvSpPr>
        <p:spPr>
          <a:xfrm rot="5400000">
            <a:off x="306387" y="-1795462"/>
            <a:ext cx="2995613" cy="3608388"/>
          </a:xfrm>
          <a:prstGeom prst="flowChartExtract">
            <a:avLst/>
          </a:prstGeom>
          <a:solidFill>
            <a:schemeClr val="accent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Блок-схема: извлечение 19"/>
          <p:cNvSpPr/>
          <p:nvPr/>
        </p:nvSpPr>
        <p:spPr>
          <a:xfrm rot="15362911">
            <a:off x="9942513" y="4738688"/>
            <a:ext cx="2101850" cy="4019550"/>
          </a:xfrm>
          <a:prstGeom prst="flowChartExtract">
            <a:avLst/>
          </a:prstGeom>
          <a:solidFill>
            <a:srgbClr val="7030A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8410DF-AAD7-C011-4E11-C9B2DE8287CE}"/>
              </a:ext>
            </a:extLst>
          </p:cNvPr>
          <p:cNvSpPr txBox="1"/>
          <p:nvPr/>
        </p:nvSpPr>
        <p:spPr>
          <a:xfrm>
            <a:off x="2221360" y="359980"/>
            <a:ext cx="740619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Критерии оценивания </a:t>
            </a:r>
            <a:r>
              <a:rPr lang="ru-RU" sz="2800" b="1" u="sng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первого этапа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ГИА – тестирование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420FA779-0AED-5F18-A702-0A63AE5B2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5207" y="1813810"/>
            <a:ext cx="34575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Решение тестовых заданий оценивается по четырехбалльной системе</a:t>
            </a:r>
            <a:endParaRPr lang="ru-RU" altLang="ru-RU" sz="1400" b="1" dirty="0">
              <a:solidFill>
                <a:srgbClr val="00206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1895DC46-F709-C550-C5D0-1A8B7FF0C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710" y="1560058"/>
            <a:ext cx="584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7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" name="Скругленный прямоугольник 36">
            <a:extLst>
              <a:ext uri="{FF2B5EF4-FFF2-40B4-BE49-F238E27FC236}">
                <a16:creationId xmlns:a16="http://schemas.microsoft.com/office/drawing/2014/main" id="{4C294442-600B-6952-8190-E54224830A91}"/>
              </a:ext>
            </a:extLst>
          </p:cNvPr>
          <p:cNvSpPr/>
          <p:nvPr/>
        </p:nvSpPr>
        <p:spPr>
          <a:xfrm>
            <a:off x="1979710" y="1759188"/>
            <a:ext cx="4063870" cy="802164"/>
          </a:xfrm>
          <a:prstGeom prst="roundRect">
            <a:avLst/>
          </a:prstGeom>
          <a:noFill/>
          <a:ln w="38100">
            <a:solidFill>
              <a:srgbClr val="8BC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FBCDFD-3F3B-4689-09DD-14B9E325A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686" y="2800712"/>
            <a:ext cx="34575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Оценка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«отлично»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ставится, если студент ответил правильно на 90% и более тестовых заданий</a:t>
            </a:r>
            <a:endParaRPr lang="ru-RU" altLang="ru-RU" sz="1400" b="1" dirty="0">
              <a:solidFill>
                <a:srgbClr val="00206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94861670-42D1-5494-081F-8ED1588B9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189" y="2546960"/>
            <a:ext cx="584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7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5" name="Скругленный прямоугольник 36">
            <a:extLst>
              <a:ext uri="{FF2B5EF4-FFF2-40B4-BE49-F238E27FC236}">
                <a16:creationId xmlns:a16="http://schemas.microsoft.com/office/drawing/2014/main" id="{48EB43ED-A971-E6AD-656C-60A57C7F0585}"/>
              </a:ext>
            </a:extLst>
          </p:cNvPr>
          <p:cNvSpPr/>
          <p:nvPr/>
        </p:nvSpPr>
        <p:spPr>
          <a:xfrm>
            <a:off x="1981189" y="2746090"/>
            <a:ext cx="4063870" cy="802164"/>
          </a:xfrm>
          <a:prstGeom prst="roundRect">
            <a:avLst/>
          </a:prstGeom>
          <a:noFill/>
          <a:ln w="38100">
            <a:solidFill>
              <a:srgbClr val="8BC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/>
          </a:p>
        </p:txBody>
      </p:sp>
      <p:sp>
        <p:nvSpPr>
          <p:cNvPr id="23" name="TextBox 12">
            <a:extLst>
              <a:ext uri="{FF2B5EF4-FFF2-40B4-BE49-F238E27FC236}">
                <a16:creationId xmlns:a16="http://schemas.microsoft.com/office/drawing/2014/main" id="{E2742FF7-B406-0FF2-80BE-D928DDA8E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685" y="3786135"/>
            <a:ext cx="34575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Оценка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«хорошо»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ставится, если студент ответил правильно не менее чем на 80% и не более чем на 89% тестовых заданий</a:t>
            </a:r>
            <a:endParaRPr lang="ru-RU" altLang="ru-RU" sz="1400" b="1" dirty="0">
              <a:solidFill>
                <a:srgbClr val="00206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4" name="TextBox 12">
            <a:extLst>
              <a:ext uri="{FF2B5EF4-FFF2-40B4-BE49-F238E27FC236}">
                <a16:creationId xmlns:a16="http://schemas.microsoft.com/office/drawing/2014/main" id="{B275A73F-0A8D-8D14-8C8C-DF870BB45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188" y="3638918"/>
            <a:ext cx="584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7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5" name="Скругленный прямоугольник 36">
            <a:extLst>
              <a:ext uri="{FF2B5EF4-FFF2-40B4-BE49-F238E27FC236}">
                <a16:creationId xmlns:a16="http://schemas.microsoft.com/office/drawing/2014/main" id="{23D72737-3191-2582-1AB3-B5F7A7EDE231}"/>
              </a:ext>
            </a:extLst>
          </p:cNvPr>
          <p:cNvSpPr/>
          <p:nvPr/>
        </p:nvSpPr>
        <p:spPr>
          <a:xfrm>
            <a:off x="1981188" y="3731513"/>
            <a:ext cx="4063870" cy="1055642"/>
          </a:xfrm>
          <a:prstGeom prst="roundRect">
            <a:avLst/>
          </a:prstGeom>
          <a:noFill/>
          <a:ln w="38100">
            <a:solidFill>
              <a:srgbClr val="8BC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/>
          </a:p>
        </p:txBody>
      </p:sp>
      <p:sp>
        <p:nvSpPr>
          <p:cNvPr id="29" name="TextBox 12">
            <a:extLst>
              <a:ext uri="{FF2B5EF4-FFF2-40B4-BE49-F238E27FC236}">
                <a16:creationId xmlns:a16="http://schemas.microsoft.com/office/drawing/2014/main" id="{2AD7A405-B0FF-3135-3B87-746D2E439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9287" y="5003856"/>
            <a:ext cx="335837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Оценка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«удовлетворительно»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ставится, если студент ответил правильно не менее чем на 70% и не более чем на 79% тестовых заданий</a:t>
            </a:r>
            <a:endParaRPr lang="ru-RU" altLang="ru-RU" sz="1400" b="1" dirty="0">
              <a:solidFill>
                <a:srgbClr val="00206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0" name="TextBox 12">
            <a:extLst>
              <a:ext uri="{FF2B5EF4-FFF2-40B4-BE49-F238E27FC236}">
                <a16:creationId xmlns:a16="http://schemas.microsoft.com/office/drawing/2014/main" id="{7A4F8DEE-5A10-8840-64F1-9A7F8FE67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3790" y="4909907"/>
            <a:ext cx="584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7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31" name="Скругленный прямоугольник 36">
            <a:extLst>
              <a:ext uri="{FF2B5EF4-FFF2-40B4-BE49-F238E27FC236}">
                <a16:creationId xmlns:a16="http://schemas.microsoft.com/office/drawing/2014/main" id="{C56293E3-5C75-09F3-EB74-17BCE0BB4EF9}"/>
              </a:ext>
            </a:extLst>
          </p:cNvPr>
          <p:cNvSpPr/>
          <p:nvPr/>
        </p:nvSpPr>
        <p:spPr>
          <a:xfrm>
            <a:off x="1973790" y="4949233"/>
            <a:ext cx="4063870" cy="1224173"/>
          </a:xfrm>
          <a:prstGeom prst="roundRect">
            <a:avLst/>
          </a:prstGeom>
          <a:noFill/>
          <a:ln w="38100">
            <a:solidFill>
              <a:srgbClr val="8BC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/>
          </a:p>
        </p:txBody>
      </p:sp>
      <p:sp>
        <p:nvSpPr>
          <p:cNvPr id="32" name="TextBox 12">
            <a:extLst>
              <a:ext uri="{FF2B5EF4-FFF2-40B4-BE49-F238E27FC236}">
                <a16:creationId xmlns:a16="http://schemas.microsoft.com/office/drawing/2014/main" id="{2A4DC388-2F16-F228-90F2-6015A3963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1491" y="1817097"/>
            <a:ext cx="34575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Оценка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«неудовлетворительно»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ставится, если студент ответил правильно менее чем на 70% тестовых заданий</a:t>
            </a:r>
            <a:endParaRPr lang="ru-RU" altLang="ru-RU" sz="1400" b="1" dirty="0">
              <a:solidFill>
                <a:srgbClr val="00206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3" name="TextBox 12">
            <a:extLst>
              <a:ext uri="{FF2B5EF4-FFF2-40B4-BE49-F238E27FC236}">
                <a16:creationId xmlns:a16="http://schemas.microsoft.com/office/drawing/2014/main" id="{692C440A-9C19-70B1-A320-EEB91C5E0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5994" y="1661002"/>
            <a:ext cx="584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7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4" name="Скругленный прямоугольник 36">
            <a:extLst>
              <a:ext uri="{FF2B5EF4-FFF2-40B4-BE49-F238E27FC236}">
                <a16:creationId xmlns:a16="http://schemas.microsoft.com/office/drawing/2014/main" id="{CD93175A-4AE5-09B3-EE23-0F540FADFECE}"/>
              </a:ext>
            </a:extLst>
          </p:cNvPr>
          <p:cNvSpPr/>
          <p:nvPr/>
        </p:nvSpPr>
        <p:spPr>
          <a:xfrm>
            <a:off x="6125994" y="1762475"/>
            <a:ext cx="4063870" cy="1055642"/>
          </a:xfrm>
          <a:prstGeom prst="roundRect">
            <a:avLst/>
          </a:prstGeom>
          <a:noFill/>
          <a:ln w="38100">
            <a:solidFill>
              <a:srgbClr val="8BC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2B3E3A0-6329-7279-1C9A-060DEBFB4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2970" y="3061453"/>
            <a:ext cx="34575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Члены ГЭК фиксируют в ведомости время начала прохождения этапа ГИА, номер тестового задания</a:t>
            </a:r>
            <a:endParaRPr lang="ru-RU" altLang="ru-RU" sz="1400" b="1" dirty="0">
              <a:solidFill>
                <a:srgbClr val="00206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6" name="TextBox 12">
            <a:extLst>
              <a:ext uri="{FF2B5EF4-FFF2-40B4-BE49-F238E27FC236}">
                <a16:creationId xmlns:a16="http://schemas.microsoft.com/office/drawing/2014/main" id="{057A0471-5DDA-0B3F-FB17-67D44FC05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473" y="2807701"/>
            <a:ext cx="584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7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:a16="http://schemas.microsoft.com/office/drawing/2014/main" id="{E6ED9050-728F-B405-1D44-91760252800B}"/>
              </a:ext>
            </a:extLst>
          </p:cNvPr>
          <p:cNvSpPr/>
          <p:nvPr/>
        </p:nvSpPr>
        <p:spPr>
          <a:xfrm>
            <a:off x="6127473" y="3006831"/>
            <a:ext cx="4063870" cy="802164"/>
          </a:xfrm>
          <a:prstGeom prst="roundRect">
            <a:avLst/>
          </a:prstGeom>
          <a:noFill/>
          <a:ln w="38100">
            <a:solidFill>
              <a:srgbClr val="8BC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481319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F5142-AFD2-5A4C-F5D3-68220811D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539AE6B-643B-9836-502B-2CD83565A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6933" y="1008699"/>
            <a:ext cx="765692" cy="765692"/>
          </a:xfrm>
          <a:prstGeom prst="rect">
            <a:avLst/>
          </a:prstGeom>
        </p:spPr>
      </p:pic>
      <p:sp>
        <p:nvSpPr>
          <p:cNvPr id="18" name="Блок-схема: извлечение 17">
            <a:extLst>
              <a:ext uri="{FF2B5EF4-FFF2-40B4-BE49-F238E27FC236}">
                <a16:creationId xmlns:a16="http://schemas.microsoft.com/office/drawing/2014/main" id="{47999188-393A-09AD-23C2-81001F3FF7D9}"/>
              </a:ext>
            </a:extLst>
          </p:cNvPr>
          <p:cNvSpPr/>
          <p:nvPr/>
        </p:nvSpPr>
        <p:spPr>
          <a:xfrm rot="5400000">
            <a:off x="306387" y="-1795462"/>
            <a:ext cx="2995613" cy="3608388"/>
          </a:xfrm>
          <a:prstGeom prst="flowChartExtract">
            <a:avLst/>
          </a:prstGeom>
          <a:solidFill>
            <a:schemeClr val="accent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Блок-схема: извлечение 19">
            <a:extLst>
              <a:ext uri="{FF2B5EF4-FFF2-40B4-BE49-F238E27FC236}">
                <a16:creationId xmlns:a16="http://schemas.microsoft.com/office/drawing/2014/main" id="{D8FF4819-803C-A3C5-AE4B-FC16389B1379}"/>
              </a:ext>
            </a:extLst>
          </p:cNvPr>
          <p:cNvSpPr/>
          <p:nvPr/>
        </p:nvSpPr>
        <p:spPr>
          <a:xfrm rot="15362911">
            <a:off x="9942513" y="4738688"/>
            <a:ext cx="2101850" cy="4019550"/>
          </a:xfrm>
          <a:prstGeom prst="flowChartExtract">
            <a:avLst/>
          </a:prstGeom>
          <a:solidFill>
            <a:srgbClr val="7030A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22F4F0-D254-79B9-64F8-D413AACF9C78}"/>
              </a:ext>
            </a:extLst>
          </p:cNvPr>
          <p:cNvSpPr txBox="1"/>
          <p:nvPr/>
        </p:nvSpPr>
        <p:spPr>
          <a:xfrm>
            <a:off x="1881049" y="242549"/>
            <a:ext cx="79484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Критерии оценивания </a:t>
            </a:r>
            <a:r>
              <a:rPr lang="ru-RU" sz="2800" b="1" u="sng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второго этапа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ГИА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C3E1C856-6CE2-6F56-30E5-71691E6C2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3959" y="1137191"/>
            <a:ext cx="38976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Ответ на задания билета оценивается по четырехбалльной системе</a:t>
            </a:r>
            <a:endParaRPr lang="ru-RU" altLang="ru-RU" sz="1200" b="1" dirty="0">
              <a:solidFill>
                <a:srgbClr val="00206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4DA62425-3BC3-46F5-8B9A-EB0BA9D5C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086" y="788189"/>
            <a:ext cx="192663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6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" name="Скругленный прямоугольник 36">
            <a:extLst>
              <a:ext uri="{FF2B5EF4-FFF2-40B4-BE49-F238E27FC236}">
                <a16:creationId xmlns:a16="http://schemas.microsoft.com/office/drawing/2014/main" id="{B87BBB93-CC6B-D509-4D3C-7D11426CB12A}"/>
              </a:ext>
            </a:extLst>
          </p:cNvPr>
          <p:cNvSpPr/>
          <p:nvPr/>
        </p:nvSpPr>
        <p:spPr>
          <a:xfrm>
            <a:off x="673686" y="987319"/>
            <a:ext cx="5212763" cy="802164"/>
          </a:xfrm>
          <a:prstGeom prst="roundRect">
            <a:avLst>
              <a:gd name="adj" fmla="val 19042"/>
            </a:avLst>
          </a:prstGeom>
          <a:noFill/>
          <a:ln w="38100">
            <a:solidFill>
              <a:srgbClr val="8BC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/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89989B78-E681-591A-DDCF-CEC62CD30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3960" y="1937291"/>
            <a:ext cx="4392964" cy="241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Оценка </a:t>
            </a: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«отлично»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ставится, если студент: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а) уверенно и правильно выполняет манипуляцию в точном соответствии с алгоритмом;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б) обнаруживает полное понимание целей выполняемой манипуляции, может обосновать свои действия, пользуясь медицинской терминологией, правильно отвечает на дополнительные вопросы;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в) свободно владеет речью (демонстрирует связность и последовательность в изложении);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г) демонстрирует умение действовать в стандартных и нестандартных профессиональных ситуациях.</a:t>
            </a:r>
            <a:endParaRPr lang="ru-RU" altLang="ru-RU" sz="1200" b="1" dirty="0">
              <a:solidFill>
                <a:srgbClr val="00206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F4962D0A-DAF8-3B29-07CD-3BCA0B26C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187" y="1807364"/>
            <a:ext cx="73601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6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1" name="Скругленный прямоугольник 36">
            <a:extLst>
              <a:ext uri="{FF2B5EF4-FFF2-40B4-BE49-F238E27FC236}">
                <a16:creationId xmlns:a16="http://schemas.microsoft.com/office/drawing/2014/main" id="{CF3283A0-555F-285E-BCB2-C11D4682314E}"/>
              </a:ext>
            </a:extLst>
          </p:cNvPr>
          <p:cNvSpPr/>
          <p:nvPr/>
        </p:nvSpPr>
        <p:spPr>
          <a:xfrm>
            <a:off x="664161" y="1882668"/>
            <a:ext cx="5212763" cy="2464963"/>
          </a:xfrm>
          <a:prstGeom prst="roundRect">
            <a:avLst>
              <a:gd name="adj" fmla="val 12369"/>
            </a:avLst>
          </a:prstGeom>
          <a:noFill/>
          <a:ln w="38100">
            <a:solidFill>
              <a:srgbClr val="8BC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0F217124-FA03-D595-CA96-43E154922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3959" y="4530203"/>
            <a:ext cx="440249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Оценка </a:t>
            </a: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«хорошо»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ставится, если студент дает ответ, удовлетворяющий тем же требованиям, что и для отметки «отлично», но допускает единичные не грубые ошибки, которые сам же исправляет после замечания членов ГЭК</a:t>
            </a:r>
            <a:endParaRPr lang="ru-RU" altLang="ru-RU" sz="1200" b="1" dirty="0">
              <a:solidFill>
                <a:srgbClr val="00206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05B1F5-661A-90A4-A385-EE5FCBC1C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086" y="4381226"/>
            <a:ext cx="192663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6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4" name="Скругленный прямоугольник 36">
            <a:extLst>
              <a:ext uri="{FF2B5EF4-FFF2-40B4-BE49-F238E27FC236}">
                <a16:creationId xmlns:a16="http://schemas.microsoft.com/office/drawing/2014/main" id="{8E5B2747-8E78-1463-D0DD-ACFABBB12FD2}"/>
              </a:ext>
            </a:extLst>
          </p:cNvPr>
          <p:cNvSpPr/>
          <p:nvPr/>
        </p:nvSpPr>
        <p:spPr>
          <a:xfrm>
            <a:off x="673686" y="4466056"/>
            <a:ext cx="5212763" cy="1127436"/>
          </a:xfrm>
          <a:prstGeom prst="roundRect">
            <a:avLst>
              <a:gd name="adj" fmla="val 20265"/>
            </a:avLst>
          </a:prstGeom>
          <a:noFill/>
          <a:ln w="38100">
            <a:solidFill>
              <a:srgbClr val="8BC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/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08782481-23E6-C10A-4A05-B009F0951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7008" y="1990936"/>
            <a:ext cx="4535841" cy="283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0"/>
              </a:spcAft>
              <a:tabLst>
                <a:tab pos="6119495" algn="l"/>
              </a:tabLst>
            </a:pP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Оценка </a:t>
            </a: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«удовлетворительно»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ставится, если студент обнаруживает умения при выполнении манипуляции, но: 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6119495" algn="l"/>
              </a:tabLst>
            </a:pP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а) допускает неточности при выполнении алгоритма, не приводящие к негативным последствиям для пациента или медицинского работника, затрудняется обосновать свои действия, затрудняется при ответе на дополнительные вопросы;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6119495" algn="l"/>
              </a:tabLst>
            </a:pP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б) излагает материал недостаточно связно и последовательно с частыми заминками </a:t>
            </a:r>
            <a:b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 перерывами;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6119495" algn="l"/>
              </a:tabLst>
            </a:pP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в) испытывает затруднения в действиях при нестандартных профессиональных ситуациях.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D2F456-7FDF-06B9-DDB9-184881D52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9136" y="1813384"/>
            <a:ext cx="192663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6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7" name="Скругленный прямоугольник 36">
            <a:extLst>
              <a:ext uri="{FF2B5EF4-FFF2-40B4-BE49-F238E27FC236}">
                <a16:creationId xmlns:a16="http://schemas.microsoft.com/office/drawing/2014/main" id="{C4C4C6BC-5EC7-142B-3CA9-E35582C96B92}"/>
              </a:ext>
            </a:extLst>
          </p:cNvPr>
          <p:cNvSpPr/>
          <p:nvPr/>
        </p:nvSpPr>
        <p:spPr>
          <a:xfrm>
            <a:off x="6026736" y="1898213"/>
            <a:ext cx="5346114" cy="3014665"/>
          </a:xfrm>
          <a:prstGeom prst="roundRect">
            <a:avLst>
              <a:gd name="adj" fmla="val 7002"/>
            </a:avLst>
          </a:prstGeom>
          <a:noFill/>
          <a:ln w="38100">
            <a:solidFill>
              <a:srgbClr val="8BC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/>
          </a:p>
        </p:txBody>
      </p:sp>
      <p:sp>
        <p:nvSpPr>
          <p:cNvPr id="19" name="TextBox 12">
            <a:extLst>
              <a:ext uri="{FF2B5EF4-FFF2-40B4-BE49-F238E27FC236}">
                <a16:creationId xmlns:a16="http://schemas.microsoft.com/office/drawing/2014/main" id="{933A3993-FA1B-C3F2-DDEE-265D56D59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6533" y="5117248"/>
            <a:ext cx="4599863" cy="136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0"/>
              </a:spcAft>
              <a:tabLst>
                <a:tab pos="6119495" algn="l"/>
              </a:tabLst>
            </a:pP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Оценка </a:t>
            </a: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«неудовлетворительно»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ставится, если студент допускает грубые нарушения алгоритма действий и ошибки, влекущие за собой возникновение последствий для пациента или медицинского работника, демонстрирует отсутствие умения действовать в стандартных профессиональных ситуациях.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AEEE8A-7B2D-95A4-9E4D-0F7FF4FC5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8661" y="4968271"/>
            <a:ext cx="201301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6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2" name="Скругленный прямоугольник 36">
            <a:extLst>
              <a:ext uri="{FF2B5EF4-FFF2-40B4-BE49-F238E27FC236}">
                <a16:creationId xmlns:a16="http://schemas.microsoft.com/office/drawing/2014/main" id="{B702977F-E367-237E-31CC-E3275FC97FC5}"/>
              </a:ext>
            </a:extLst>
          </p:cNvPr>
          <p:cNvSpPr/>
          <p:nvPr/>
        </p:nvSpPr>
        <p:spPr>
          <a:xfrm>
            <a:off x="6036261" y="5053101"/>
            <a:ext cx="5446462" cy="1479860"/>
          </a:xfrm>
          <a:prstGeom prst="roundRect">
            <a:avLst>
              <a:gd name="adj" fmla="val 20265"/>
            </a:avLst>
          </a:prstGeom>
          <a:noFill/>
          <a:ln w="38100">
            <a:solidFill>
              <a:srgbClr val="8BC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002501CF-E67B-DAD5-FCFC-25B28D9CB66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407" b="72991"/>
          <a:stretch/>
        </p:blipFill>
        <p:spPr>
          <a:xfrm>
            <a:off x="6026736" y="974539"/>
            <a:ext cx="5317540" cy="80329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DC2CD48-3A58-027A-CC63-7BA9CDA842A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407" b="72991"/>
          <a:stretch/>
        </p:blipFill>
        <p:spPr>
          <a:xfrm>
            <a:off x="602345" y="5692885"/>
            <a:ext cx="5317540" cy="80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627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0667D8-50CA-E825-BBD4-D8ED1C716B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33">
            <a:extLst>
              <a:ext uri="{FF2B5EF4-FFF2-40B4-BE49-F238E27FC236}">
                <a16:creationId xmlns:a16="http://schemas.microsoft.com/office/drawing/2014/main" id="{37D11ADC-5744-00B3-4B6A-BC9F1554218E}"/>
              </a:ext>
            </a:extLst>
          </p:cNvPr>
          <p:cNvSpPr/>
          <p:nvPr/>
        </p:nvSpPr>
        <p:spPr>
          <a:xfrm>
            <a:off x="6209415" y="1120642"/>
            <a:ext cx="5454502" cy="4530226"/>
          </a:xfrm>
          <a:prstGeom prst="roundRect">
            <a:avLst>
              <a:gd name="adj" fmla="val 8284"/>
            </a:avLst>
          </a:prstGeom>
          <a:solidFill>
            <a:srgbClr val="8BC167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/>
          </a:p>
        </p:txBody>
      </p:sp>
      <p:sp>
        <p:nvSpPr>
          <p:cNvPr id="18" name="Блок-схема: извлечение 17">
            <a:extLst>
              <a:ext uri="{FF2B5EF4-FFF2-40B4-BE49-F238E27FC236}">
                <a16:creationId xmlns:a16="http://schemas.microsoft.com/office/drawing/2014/main" id="{2D16351A-70FC-E0C0-AE40-FB55E285CC40}"/>
              </a:ext>
            </a:extLst>
          </p:cNvPr>
          <p:cNvSpPr/>
          <p:nvPr/>
        </p:nvSpPr>
        <p:spPr>
          <a:xfrm rot="5400000">
            <a:off x="306387" y="-1795462"/>
            <a:ext cx="2995613" cy="3608388"/>
          </a:xfrm>
          <a:prstGeom prst="flowChartExtract">
            <a:avLst/>
          </a:prstGeom>
          <a:solidFill>
            <a:schemeClr val="accent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Блок-схема: извлечение 19">
            <a:extLst>
              <a:ext uri="{FF2B5EF4-FFF2-40B4-BE49-F238E27FC236}">
                <a16:creationId xmlns:a16="http://schemas.microsoft.com/office/drawing/2014/main" id="{AC26D31B-943E-B56F-4270-8E420F9F38E3}"/>
              </a:ext>
            </a:extLst>
          </p:cNvPr>
          <p:cNvSpPr/>
          <p:nvPr/>
        </p:nvSpPr>
        <p:spPr>
          <a:xfrm rot="15362911">
            <a:off x="9942513" y="4738688"/>
            <a:ext cx="2101850" cy="4019550"/>
          </a:xfrm>
          <a:prstGeom prst="flowChartExtract">
            <a:avLst/>
          </a:prstGeom>
          <a:solidFill>
            <a:srgbClr val="7030A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21A8E7-310F-7F13-708C-FF03E7066B03}"/>
              </a:ext>
            </a:extLst>
          </p:cNvPr>
          <p:cNvSpPr txBox="1"/>
          <p:nvPr/>
        </p:nvSpPr>
        <p:spPr>
          <a:xfrm>
            <a:off x="6417778" y="1228396"/>
            <a:ext cx="5008875" cy="4401205"/>
          </a:xfrm>
          <a:prstGeom prst="rect">
            <a:avLst/>
          </a:prstGeom>
          <a:solidFill>
            <a:srgbClr val="8BC167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ВО ВРЕМЯ ЭКЗАМЕНА УЧАСТНИКАМ ЗАПРЕЩЕНО ИСПОЛЬЗОВАТЬ ТЕЛЕФОНЫ, КАМЕРЫ, ДИКТОФОНЫ, ЗАПИСКИ И ЛЮБЫЕ ДРУГИЕ УСТРОЙСТВА ДЛЯ ХРАНЕНИЯ ИЛИ ПЕРЕДАЧИ ИНФОРМАЦИИ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5CE9614-E675-D5F7-AABF-2C82FC2AD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1508" y="-127591"/>
            <a:ext cx="7113181" cy="711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80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E18F4D-FA65-6682-E3A2-1FEF990E0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54F7BE2-302A-A915-E96E-0DF86FB5F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1135" y="2067804"/>
            <a:ext cx="6373114" cy="4553585"/>
          </a:xfrm>
          <a:prstGeom prst="rect">
            <a:avLst/>
          </a:prstGeom>
        </p:spPr>
      </p:pic>
      <p:sp>
        <p:nvSpPr>
          <p:cNvPr id="21" name="Скругленный прямоугольник 33">
            <a:extLst>
              <a:ext uri="{FF2B5EF4-FFF2-40B4-BE49-F238E27FC236}">
                <a16:creationId xmlns:a16="http://schemas.microsoft.com/office/drawing/2014/main" id="{C7DEC8D5-314D-F81E-5266-5B89E48FD6D0}"/>
              </a:ext>
            </a:extLst>
          </p:cNvPr>
          <p:cNvSpPr/>
          <p:nvPr/>
        </p:nvSpPr>
        <p:spPr>
          <a:xfrm>
            <a:off x="881650" y="353984"/>
            <a:ext cx="10909926" cy="1544990"/>
          </a:xfrm>
          <a:prstGeom prst="roundRect">
            <a:avLst>
              <a:gd name="adj" fmla="val 8284"/>
            </a:avLst>
          </a:prstGeom>
          <a:solidFill>
            <a:srgbClr val="7B68AB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/>
          </a:p>
        </p:txBody>
      </p:sp>
      <p:sp>
        <p:nvSpPr>
          <p:cNvPr id="18" name="Блок-схема: извлечение 17">
            <a:extLst>
              <a:ext uri="{FF2B5EF4-FFF2-40B4-BE49-F238E27FC236}">
                <a16:creationId xmlns:a16="http://schemas.microsoft.com/office/drawing/2014/main" id="{0CAB5C1A-966C-2FC4-DA4B-FE4B7ED01925}"/>
              </a:ext>
            </a:extLst>
          </p:cNvPr>
          <p:cNvSpPr/>
          <p:nvPr/>
        </p:nvSpPr>
        <p:spPr>
          <a:xfrm rot="5400000">
            <a:off x="306387" y="-1795462"/>
            <a:ext cx="2995613" cy="3608388"/>
          </a:xfrm>
          <a:prstGeom prst="flowChartExtract">
            <a:avLst/>
          </a:prstGeom>
          <a:solidFill>
            <a:schemeClr val="accent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Блок-схема: извлечение 19">
            <a:extLst>
              <a:ext uri="{FF2B5EF4-FFF2-40B4-BE49-F238E27FC236}">
                <a16:creationId xmlns:a16="http://schemas.microsoft.com/office/drawing/2014/main" id="{85513EF4-B73A-C5E1-41FC-4BAB7CE44A36}"/>
              </a:ext>
            </a:extLst>
          </p:cNvPr>
          <p:cNvSpPr/>
          <p:nvPr/>
        </p:nvSpPr>
        <p:spPr>
          <a:xfrm rot="15362911">
            <a:off x="9942513" y="4738688"/>
            <a:ext cx="2101850" cy="4019550"/>
          </a:xfrm>
          <a:prstGeom prst="flowChartExtract">
            <a:avLst/>
          </a:prstGeom>
          <a:solidFill>
            <a:srgbClr val="7030A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24" name="TextBox 3">
            <a:extLst>
              <a:ext uri="{FF2B5EF4-FFF2-40B4-BE49-F238E27FC236}">
                <a16:creationId xmlns:a16="http://schemas.microsoft.com/office/drawing/2014/main" id="{84D5AEBD-FFAD-6732-71ED-A296AFB36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007" y="421646"/>
            <a:ext cx="116490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3000" b="1" dirty="0">
                <a:solidFill>
                  <a:schemeClr val="bg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ДЕМОНСТРАЦИОННЫЙ ВАРИАНТ БИЛЕТА </a:t>
            </a:r>
            <a:br>
              <a:rPr lang="ru-RU" altLang="ru-RU" sz="3000" b="1" dirty="0">
                <a:solidFill>
                  <a:schemeClr val="bg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</a:br>
            <a:r>
              <a:rPr lang="ru-RU" altLang="ru-RU" sz="3000" b="1" dirty="0">
                <a:solidFill>
                  <a:schemeClr val="bg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ДЛЯ СПЕЦИАЛЬНОСТИ </a:t>
            </a:r>
          </a:p>
          <a:p>
            <a:pPr algn="ctr" eaLnBrk="1" hangingPunct="1"/>
            <a:r>
              <a:rPr lang="ru-RU" altLang="ru-RU" sz="3000" b="1" dirty="0">
                <a:solidFill>
                  <a:schemeClr val="bg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31.02.01 ЛЕЧЕБНОЕ ДЕЛО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EC142E1-52D4-5961-3E75-CDB67F9DE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2496" y="1920240"/>
            <a:ext cx="3728474" cy="4848714"/>
          </a:xfrm>
          <a:prstGeom prst="rect">
            <a:avLst/>
          </a:prstGeom>
        </p:spPr>
      </p:pic>
      <p:sp>
        <p:nvSpPr>
          <p:cNvPr id="9" name="Скругленный прямоугольник 36">
            <a:extLst>
              <a:ext uri="{FF2B5EF4-FFF2-40B4-BE49-F238E27FC236}">
                <a16:creationId xmlns:a16="http://schemas.microsoft.com/office/drawing/2014/main" id="{8A1A4A42-0D3C-D9EA-B4A9-45B8CBF724B9}"/>
              </a:ext>
            </a:extLst>
          </p:cNvPr>
          <p:cNvSpPr/>
          <p:nvPr/>
        </p:nvSpPr>
        <p:spPr>
          <a:xfrm>
            <a:off x="1453130" y="2211570"/>
            <a:ext cx="3650496" cy="4150355"/>
          </a:xfrm>
          <a:prstGeom prst="roundRect">
            <a:avLst>
              <a:gd name="adj" fmla="val 12369"/>
            </a:avLst>
          </a:prstGeom>
          <a:noFill/>
          <a:ln w="38100">
            <a:solidFill>
              <a:srgbClr val="8BC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72FB8DC-B860-CA31-C14B-82FC8434D3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5608" y="2488480"/>
            <a:ext cx="2673025" cy="267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654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E18F4D-FA65-6682-E3A2-1FEF990E0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718208E-EE3B-710B-135C-A8526E105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020" y="1790860"/>
            <a:ext cx="4808429" cy="4872541"/>
          </a:xfrm>
          <a:prstGeom prst="rect">
            <a:avLst/>
          </a:prstGeom>
        </p:spPr>
      </p:pic>
      <p:sp>
        <p:nvSpPr>
          <p:cNvPr id="21" name="Скругленный прямоугольник 33">
            <a:extLst>
              <a:ext uri="{FF2B5EF4-FFF2-40B4-BE49-F238E27FC236}">
                <a16:creationId xmlns:a16="http://schemas.microsoft.com/office/drawing/2014/main" id="{C7DEC8D5-314D-F81E-5266-5B89E48FD6D0}"/>
              </a:ext>
            </a:extLst>
          </p:cNvPr>
          <p:cNvSpPr/>
          <p:nvPr/>
        </p:nvSpPr>
        <p:spPr>
          <a:xfrm>
            <a:off x="737046" y="311454"/>
            <a:ext cx="11001366" cy="1600428"/>
          </a:xfrm>
          <a:prstGeom prst="roundRect">
            <a:avLst>
              <a:gd name="adj" fmla="val 8284"/>
            </a:avLst>
          </a:prstGeom>
          <a:solidFill>
            <a:srgbClr val="7B68AB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/>
          </a:p>
        </p:txBody>
      </p:sp>
      <p:sp>
        <p:nvSpPr>
          <p:cNvPr id="18" name="Блок-схема: извлечение 17">
            <a:extLst>
              <a:ext uri="{FF2B5EF4-FFF2-40B4-BE49-F238E27FC236}">
                <a16:creationId xmlns:a16="http://schemas.microsoft.com/office/drawing/2014/main" id="{0CAB5C1A-966C-2FC4-DA4B-FE4B7ED01925}"/>
              </a:ext>
            </a:extLst>
          </p:cNvPr>
          <p:cNvSpPr/>
          <p:nvPr/>
        </p:nvSpPr>
        <p:spPr>
          <a:xfrm rot="5400000">
            <a:off x="306387" y="-1795462"/>
            <a:ext cx="2995613" cy="3608388"/>
          </a:xfrm>
          <a:prstGeom prst="flowChartExtract">
            <a:avLst/>
          </a:prstGeom>
          <a:solidFill>
            <a:schemeClr val="accent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Блок-схема: извлечение 19">
            <a:extLst>
              <a:ext uri="{FF2B5EF4-FFF2-40B4-BE49-F238E27FC236}">
                <a16:creationId xmlns:a16="http://schemas.microsoft.com/office/drawing/2014/main" id="{85513EF4-B73A-C5E1-41FC-4BAB7CE44A36}"/>
              </a:ext>
            </a:extLst>
          </p:cNvPr>
          <p:cNvSpPr/>
          <p:nvPr/>
        </p:nvSpPr>
        <p:spPr>
          <a:xfrm rot="15362911">
            <a:off x="9942513" y="4738688"/>
            <a:ext cx="2101850" cy="4019550"/>
          </a:xfrm>
          <a:prstGeom prst="flowChartExtract">
            <a:avLst/>
          </a:prstGeom>
          <a:solidFill>
            <a:srgbClr val="7030A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24" name="TextBox 3">
            <a:extLst>
              <a:ext uri="{FF2B5EF4-FFF2-40B4-BE49-F238E27FC236}">
                <a16:creationId xmlns:a16="http://schemas.microsoft.com/office/drawing/2014/main" id="{84D5AEBD-FFAD-6732-71ED-A296AFB36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827" y="446896"/>
            <a:ext cx="116490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3000" b="1" dirty="0">
                <a:solidFill>
                  <a:schemeClr val="bg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ДЕМОНСТРАЦИОННЫЙ ВАРИАНТ БИЛЕТА ДЛЯ СПЕЦИАЛЬНОСТИ </a:t>
            </a:r>
          </a:p>
          <a:p>
            <a:pPr algn="ctr" eaLnBrk="1" hangingPunct="1"/>
            <a:r>
              <a:rPr lang="ru-RU" altLang="ru-RU" sz="3000" b="1" dirty="0">
                <a:solidFill>
                  <a:schemeClr val="bg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31.02.03 ЛАБОРАТОРНАЯ ДИАГНОСТИКА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F031D7-05A0-5794-78BF-4E5D0C7AD5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6954" y="1981495"/>
            <a:ext cx="3746002" cy="4871508"/>
          </a:xfrm>
          <a:prstGeom prst="rect">
            <a:avLst/>
          </a:prstGeom>
        </p:spPr>
      </p:pic>
      <p:sp>
        <p:nvSpPr>
          <p:cNvPr id="5" name="Скругленный прямоугольник 36">
            <a:extLst>
              <a:ext uri="{FF2B5EF4-FFF2-40B4-BE49-F238E27FC236}">
                <a16:creationId xmlns:a16="http://schemas.microsoft.com/office/drawing/2014/main" id="{81A7A9DB-C0D2-A16E-8628-E01E5164D553}"/>
              </a:ext>
            </a:extLst>
          </p:cNvPr>
          <p:cNvSpPr/>
          <p:nvPr/>
        </p:nvSpPr>
        <p:spPr>
          <a:xfrm>
            <a:off x="6578036" y="2264733"/>
            <a:ext cx="3650496" cy="4150355"/>
          </a:xfrm>
          <a:prstGeom prst="roundRect">
            <a:avLst>
              <a:gd name="adj" fmla="val 12369"/>
            </a:avLst>
          </a:prstGeom>
          <a:noFill/>
          <a:ln w="38100">
            <a:solidFill>
              <a:srgbClr val="8BC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041EEB-8AB8-DF13-7D9C-047B3B6FE4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6445" y="2578639"/>
            <a:ext cx="2603480" cy="260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870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E18F4D-FA65-6682-E3A2-1FEF990E0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C965204-E784-5471-2CBA-8AEBDAA2E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621" y="2052082"/>
            <a:ext cx="4575554" cy="4600927"/>
          </a:xfrm>
          <a:prstGeom prst="rect">
            <a:avLst/>
          </a:prstGeom>
        </p:spPr>
      </p:pic>
      <p:sp>
        <p:nvSpPr>
          <p:cNvPr id="21" name="Скругленный прямоугольник 33">
            <a:extLst>
              <a:ext uri="{FF2B5EF4-FFF2-40B4-BE49-F238E27FC236}">
                <a16:creationId xmlns:a16="http://schemas.microsoft.com/office/drawing/2014/main" id="{C7DEC8D5-314D-F81E-5266-5B89E48FD6D0}"/>
              </a:ext>
            </a:extLst>
          </p:cNvPr>
          <p:cNvSpPr/>
          <p:nvPr/>
        </p:nvSpPr>
        <p:spPr>
          <a:xfrm>
            <a:off x="720037" y="318975"/>
            <a:ext cx="11092806" cy="1733107"/>
          </a:xfrm>
          <a:prstGeom prst="roundRect">
            <a:avLst>
              <a:gd name="adj" fmla="val 8284"/>
            </a:avLst>
          </a:prstGeom>
          <a:solidFill>
            <a:srgbClr val="7B68AB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/>
          </a:p>
        </p:txBody>
      </p:sp>
      <p:sp>
        <p:nvSpPr>
          <p:cNvPr id="18" name="Блок-схема: извлечение 17">
            <a:extLst>
              <a:ext uri="{FF2B5EF4-FFF2-40B4-BE49-F238E27FC236}">
                <a16:creationId xmlns:a16="http://schemas.microsoft.com/office/drawing/2014/main" id="{0CAB5C1A-966C-2FC4-DA4B-FE4B7ED01925}"/>
              </a:ext>
            </a:extLst>
          </p:cNvPr>
          <p:cNvSpPr/>
          <p:nvPr/>
        </p:nvSpPr>
        <p:spPr>
          <a:xfrm rot="5400000">
            <a:off x="306387" y="-1795462"/>
            <a:ext cx="2995613" cy="3608388"/>
          </a:xfrm>
          <a:prstGeom prst="flowChartExtract">
            <a:avLst/>
          </a:prstGeom>
          <a:solidFill>
            <a:schemeClr val="accent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Блок-схема: извлечение 19">
            <a:extLst>
              <a:ext uri="{FF2B5EF4-FFF2-40B4-BE49-F238E27FC236}">
                <a16:creationId xmlns:a16="http://schemas.microsoft.com/office/drawing/2014/main" id="{85513EF4-B73A-C5E1-41FC-4BAB7CE44A36}"/>
              </a:ext>
            </a:extLst>
          </p:cNvPr>
          <p:cNvSpPr/>
          <p:nvPr/>
        </p:nvSpPr>
        <p:spPr>
          <a:xfrm rot="15362911">
            <a:off x="9942513" y="4738688"/>
            <a:ext cx="2101850" cy="4019550"/>
          </a:xfrm>
          <a:prstGeom prst="flowChartExtract">
            <a:avLst/>
          </a:prstGeom>
          <a:solidFill>
            <a:srgbClr val="7030A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24" name="TextBox 3">
            <a:extLst>
              <a:ext uri="{FF2B5EF4-FFF2-40B4-BE49-F238E27FC236}">
                <a16:creationId xmlns:a16="http://schemas.microsoft.com/office/drawing/2014/main" id="{84D5AEBD-FFAD-6732-71ED-A296AFB36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37" y="483567"/>
            <a:ext cx="1093844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3000" b="1" dirty="0">
                <a:solidFill>
                  <a:schemeClr val="bg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ДЕМОНСТРАЦИОННЫЙ ВАРИАНТ БИЛЕТА </a:t>
            </a:r>
            <a:br>
              <a:rPr lang="ru-RU" altLang="ru-RU" sz="3000" b="1" dirty="0">
                <a:solidFill>
                  <a:schemeClr val="bg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</a:br>
            <a:r>
              <a:rPr lang="ru-RU" altLang="ru-RU" sz="3000" b="1" dirty="0">
                <a:solidFill>
                  <a:schemeClr val="bg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ДЛЯ СПЕЦИАЛЬНОСТИ </a:t>
            </a:r>
          </a:p>
          <a:p>
            <a:pPr algn="ctr" eaLnBrk="1" hangingPunct="1"/>
            <a:r>
              <a:rPr lang="ru-RU" altLang="ru-RU" sz="3000" b="1" dirty="0">
                <a:solidFill>
                  <a:schemeClr val="bg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31.02.05 СТОМАТОЛОГИЯ ОРТОПЕДИЧЕСКАЯ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FB3BDA-BBC3-5683-4AA1-A3A4629F51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761" y="2103615"/>
            <a:ext cx="3605653" cy="4688991"/>
          </a:xfrm>
          <a:prstGeom prst="rect">
            <a:avLst/>
          </a:prstGeom>
        </p:spPr>
      </p:pic>
      <p:sp>
        <p:nvSpPr>
          <p:cNvPr id="4" name="Скругленный прямоугольник 36">
            <a:extLst>
              <a:ext uri="{FF2B5EF4-FFF2-40B4-BE49-F238E27FC236}">
                <a16:creationId xmlns:a16="http://schemas.microsoft.com/office/drawing/2014/main" id="{FAEEAF82-3A8C-2691-57CE-ADAA8D8BAF21}"/>
              </a:ext>
            </a:extLst>
          </p:cNvPr>
          <p:cNvSpPr/>
          <p:nvPr/>
        </p:nvSpPr>
        <p:spPr>
          <a:xfrm>
            <a:off x="1566551" y="2348608"/>
            <a:ext cx="3650496" cy="4150355"/>
          </a:xfrm>
          <a:prstGeom prst="roundRect">
            <a:avLst>
              <a:gd name="adj" fmla="val 12369"/>
            </a:avLst>
          </a:prstGeom>
          <a:noFill/>
          <a:ln w="38100">
            <a:solidFill>
              <a:srgbClr val="8BC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DD7661-FA7D-94E0-50CA-634678E25A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1802" y="2616369"/>
            <a:ext cx="2627613" cy="262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9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E18F4D-FA65-6682-E3A2-1FEF990E0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CF21EE-DD18-9FB0-A93B-C8F663B1D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730" y="1750007"/>
            <a:ext cx="5895545" cy="5098849"/>
          </a:xfrm>
          <a:prstGeom prst="rect">
            <a:avLst/>
          </a:prstGeom>
        </p:spPr>
      </p:pic>
      <p:sp>
        <p:nvSpPr>
          <p:cNvPr id="21" name="Скругленный прямоугольник 33">
            <a:extLst>
              <a:ext uri="{FF2B5EF4-FFF2-40B4-BE49-F238E27FC236}">
                <a16:creationId xmlns:a16="http://schemas.microsoft.com/office/drawing/2014/main" id="{C7DEC8D5-314D-F81E-5266-5B89E48FD6D0}"/>
              </a:ext>
            </a:extLst>
          </p:cNvPr>
          <p:cNvSpPr/>
          <p:nvPr/>
        </p:nvSpPr>
        <p:spPr>
          <a:xfrm>
            <a:off x="722376" y="375250"/>
            <a:ext cx="10919070" cy="1634036"/>
          </a:xfrm>
          <a:prstGeom prst="roundRect">
            <a:avLst>
              <a:gd name="adj" fmla="val 8284"/>
            </a:avLst>
          </a:prstGeom>
          <a:solidFill>
            <a:srgbClr val="7B68AB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/>
          </a:p>
        </p:txBody>
      </p:sp>
      <p:sp>
        <p:nvSpPr>
          <p:cNvPr id="18" name="Блок-схема: извлечение 17">
            <a:extLst>
              <a:ext uri="{FF2B5EF4-FFF2-40B4-BE49-F238E27FC236}">
                <a16:creationId xmlns:a16="http://schemas.microsoft.com/office/drawing/2014/main" id="{0CAB5C1A-966C-2FC4-DA4B-FE4B7ED01925}"/>
              </a:ext>
            </a:extLst>
          </p:cNvPr>
          <p:cNvSpPr/>
          <p:nvPr/>
        </p:nvSpPr>
        <p:spPr>
          <a:xfrm rot="5400000">
            <a:off x="306387" y="-1795462"/>
            <a:ext cx="2995613" cy="3608388"/>
          </a:xfrm>
          <a:prstGeom prst="flowChartExtract">
            <a:avLst/>
          </a:prstGeom>
          <a:solidFill>
            <a:schemeClr val="accent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Блок-схема: извлечение 19">
            <a:extLst>
              <a:ext uri="{FF2B5EF4-FFF2-40B4-BE49-F238E27FC236}">
                <a16:creationId xmlns:a16="http://schemas.microsoft.com/office/drawing/2014/main" id="{85513EF4-B73A-C5E1-41FC-4BAB7CE44A36}"/>
              </a:ext>
            </a:extLst>
          </p:cNvPr>
          <p:cNvSpPr/>
          <p:nvPr/>
        </p:nvSpPr>
        <p:spPr>
          <a:xfrm rot="15362911">
            <a:off x="9942513" y="4738688"/>
            <a:ext cx="2101850" cy="4019550"/>
          </a:xfrm>
          <a:prstGeom prst="flowChartExtract">
            <a:avLst/>
          </a:prstGeom>
          <a:solidFill>
            <a:srgbClr val="7030A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24" name="TextBox 3">
            <a:extLst>
              <a:ext uri="{FF2B5EF4-FFF2-40B4-BE49-F238E27FC236}">
                <a16:creationId xmlns:a16="http://schemas.microsoft.com/office/drawing/2014/main" id="{84D5AEBD-FFAD-6732-71ED-A296AFB36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9" y="513670"/>
            <a:ext cx="116490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3000" b="1" dirty="0">
                <a:solidFill>
                  <a:schemeClr val="bg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ДЕМОНСТРАЦИОННЫЙ ВАРИАНТ БИЛЕТА </a:t>
            </a:r>
            <a:br>
              <a:rPr lang="ru-RU" altLang="ru-RU" sz="3000" b="1" dirty="0">
                <a:solidFill>
                  <a:schemeClr val="bg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</a:br>
            <a:r>
              <a:rPr lang="ru-RU" altLang="ru-RU" sz="3000" b="1" dirty="0">
                <a:solidFill>
                  <a:schemeClr val="bg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ДЛЯ СПЕЦИАЛЬНОСТИ </a:t>
            </a:r>
          </a:p>
          <a:p>
            <a:pPr algn="ctr" eaLnBrk="1" hangingPunct="1"/>
            <a:r>
              <a:rPr lang="ru-RU" altLang="ru-RU" sz="3000" b="1" dirty="0">
                <a:solidFill>
                  <a:schemeClr val="bg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33.02.01 ФАРМАЦИЯ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DFDD22-EA00-43C1-AC1C-9E509C062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9087" y="2158137"/>
            <a:ext cx="3545073" cy="4610209"/>
          </a:xfrm>
          <a:prstGeom prst="rect">
            <a:avLst/>
          </a:prstGeom>
        </p:spPr>
      </p:pic>
      <p:sp>
        <p:nvSpPr>
          <p:cNvPr id="5" name="Скругленный прямоугольник 36">
            <a:extLst>
              <a:ext uri="{FF2B5EF4-FFF2-40B4-BE49-F238E27FC236}">
                <a16:creationId xmlns:a16="http://schemas.microsoft.com/office/drawing/2014/main" id="{24054D2B-1CDA-9DC4-1D10-D110DA3F4BDB}"/>
              </a:ext>
            </a:extLst>
          </p:cNvPr>
          <p:cNvSpPr/>
          <p:nvPr/>
        </p:nvSpPr>
        <p:spPr>
          <a:xfrm>
            <a:off x="6837672" y="2332395"/>
            <a:ext cx="3650496" cy="4150355"/>
          </a:xfrm>
          <a:prstGeom prst="roundRect">
            <a:avLst>
              <a:gd name="adj" fmla="val 12369"/>
            </a:avLst>
          </a:prstGeom>
          <a:noFill/>
          <a:ln w="38100">
            <a:solidFill>
              <a:srgbClr val="8BC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74634B-A5DE-295D-E8E7-3D269E8132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2935" y="2720681"/>
            <a:ext cx="2605920" cy="260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216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7770</TotalTime>
  <Words>677</Words>
  <Application>Microsoft Office PowerPoint</Application>
  <PresentationFormat>Широкоэкранный</PresentationFormat>
  <Paragraphs>173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Гуторова Елизавета Михайловна</cp:lastModifiedBy>
  <cp:revision>494</cp:revision>
  <dcterms:created xsi:type="dcterms:W3CDTF">2019-04-02T07:58:05Z</dcterms:created>
  <dcterms:modified xsi:type="dcterms:W3CDTF">2025-06-04T01:39:52Z</dcterms:modified>
</cp:coreProperties>
</file>